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0"/>
  </p:handoutMasterIdLst>
  <p:sldIdLst>
    <p:sldId id="256" r:id="rId2"/>
    <p:sldId id="257" r:id="rId3"/>
    <p:sldId id="260" r:id="rId4"/>
    <p:sldId id="261" r:id="rId5"/>
    <p:sldId id="284" r:id="rId6"/>
    <p:sldId id="262" r:id="rId7"/>
    <p:sldId id="289" r:id="rId8"/>
    <p:sldId id="263" r:id="rId9"/>
    <p:sldId id="264" r:id="rId10"/>
    <p:sldId id="265" r:id="rId11"/>
    <p:sldId id="274" r:id="rId12"/>
    <p:sldId id="267" r:id="rId13"/>
    <p:sldId id="270" r:id="rId14"/>
    <p:sldId id="286" r:id="rId15"/>
    <p:sldId id="279" r:id="rId16"/>
    <p:sldId id="273" r:id="rId17"/>
    <p:sldId id="276" r:id="rId18"/>
    <p:sldId id="280" r:id="rId19"/>
    <p:sldId id="287" r:id="rId20"/>
    <p:sldId id="291" r:id="rId21"/>
    <p:sldId id="290" r:id="rId22"/>
    <p:sldId id="275" r:id="rId23"/>
    <p:sldId id="277" r:id="rId24"/>
    <p:sldId id="278" r:id="rId25"/>
    <p:sldId id="281" r:id="rId26"/>
    <p:sldId id="282" r:id="rId27"/>
    <p:sldId id="285" r:id="rId28"/>
    <p:sldId id="288" r:id="rId29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&amp; Table of Content" id="{E099E590-2456-4B96-A17C-2D70E705DEE5}">
          <p14:sldIdLst>
            <p14:sldId id="256"/>
            <p14:sldId id="257"/>
          </p14:sldIdLst>
        </p14:section>
        <p14:section name="Introduction" id="{93DC274E-B76E-4DFB-9289-A9DB41684F85}">
          <p14:sldIdLst>
            <p14:sldId id="260"/>
            <p14:sldId id="261"/>
            <p14:sldId id="284"/>
            <p14:sldId id="262"/>
            <p14:sldId id="289"/>
            <p14:sldId id="263"/>
            <p14:sldId id="264"/>
            <p14:sldId id="265"/>
            <p14:sldId id="274"/>
            <p14:sldId id="267"/>
            <p14:sldId id="270"/>
            <p14:sldId id="286"/>
          </p14:sldIdLst>
        </p14:section>
        <p14:section name="Content" id="{84437165-AD2A-49A7-8789-ECA828B98727}">
          <p14:sldIdLst>
            <p14:sldId id="279"/>
            <p14:sldId id="273"/>
            <p14:sldId id="276"/>
            <p14:sldId id="280"/>
            <p14:sldId id="287"/>
            <p14:sldId id="291"/>
            <p14:sldId id="290"/>
            <p14:sldId id="275"/>
            <p14:sldId id="277"/>
            <p14:sldId id="278"/>
          </p14:sldIdLst>
        </p14:section>
        <p14:section name="Contact &amp; Thank Slide" id="{52425983-68C2-41D8-8946-83B691171DF0}">
          <p14:sldIdLst>
            <p14:sldId id="281"/>
            <p14:sldId id="282"/>
          </p14:sldIdLst>
        </p14:section>
        <p14:section name="Break Slide" id="{72386784-5EE5-4B6C-B26A-B1EF433A55A3}">
          <p14:sldIdLst>
            <p14:sldId id="285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3" pos="14710" userDrawn="1">
          <p15:clr>
            <a:srgbClr val="A4A3A4"/>
          </p15:clr>
        </p15:guide>
        <p15:guide id="4" pos="649" userDrawn="1">
          <p15:clr>
            <a:srgbClr val="A4A3A4"/>
          </p15:clr>
        </p15:guide>
        <p15:guide id="5" orient="horz" pos="669" userDrawn="1">
          <p15:clr>
            <a:srgbClr val="A4A3A4"/>
          </p15:clr>
        </p15:guide>
        <p15:guide id="6" orient="horz" pos="79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2C25"/>
    <a:srgbClr val="003C30"/>
    <a:srgbClr val="FC5B31"/>
    <a:srgbClr val="EFFF3D"/>
    <a:srgbClr val="E2E8E6"/>
    <a:srgbClr val="000000"/>
    <a:srgbClr val="151515"/>
    <a:srgbClr val="FFFFFF"/>
    <a:srgbClr val="D29AF6"/>
    <a:srgbClr val="C799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28" d="100"/>
          <a:sy n="28" d="100"/>
        </p:scale>
        <p:origin x="1000" y="12"/>
      </p:cViewPr>
      <p:guideLst>
        <p:guide pos="14710"/>
        <p:guide pos="649"/>
        <p:guide orient="horz" pos="669"/>
        <p:guide orient="horz" pos="79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6036"/>
    </p:cViewPr>
  </p:sorterViewPr>
  <p:notesViewPr>
    <p:cSldViewPr snapToGrid="0" showGuides="1">
      <p:cViewPr varScale="1">
        <p:scale>
          <a:sx n="42" d="100"/>
          <a:sy n="42" d="100"/>
        </p:scale>
        <p:origin x="2820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87C32E6-4AFB-4E83-56A4-1071D1FECF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1F4939-07FE-F3EB-9FA0-BF5C49ACE28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38BF6-8DD2-4CEC-91F4-6781656A95BF}" type="datetimeFigureOut">
              <a:rPr lang="id-ID" smtClean="0"/>
              <a:t>11/07/2024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3FB4BF-3D1B-1CC0-4516-6EFF5C36F6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48830-3825-1975-4489-72A1D0A6D6F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55CE3F-69B5-4BE9-93D3-BA381E7F97E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720733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791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4F9046-36CB-C80C-DE55-02538F704140}"/>
              </a:ext>
            </a:extLst>
          </p:cNvPr>
          <p:cNvSpPr/>
          <p:nvPr userDrawn="1"/>
        </p:nvSpPr>
        <p:spPr>
          <a:xfrm>
            <a:off x="1030288" y="6498290"/>
            <a:ext cx="7254767" cy="6120748"/>
          </a:xfrm>
          <a:prstGeom prst="roundRect">
            <a:avLst>
              <a:gd name="adj" fmla="val 994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6BFBA82-971E-A425-BBD0-EBDE54719D41}"/>
              </a:ext>
            </a:extLst>
          </p:cNvPr>
          <p:cNvSpPr/>
          <p:nvPr userDrawn="1"/>
        </p:nvSpPr>
        <p:spPr>
          <a:xfrm>
            <a:off x="8563823" y="6498290"/>
            <a:ext cx="7254767" cy="2929496"/>
          </a:xfrm>
          <a:prstGeom prst="roundRect">
            <a:avLst>
              <a:gd name="adj" fmla="val 20088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8A58D74-917B-F29C-80B3-09D78975F3ED}"/>
              </a:ext>
            </a:extLst>
          </p:cNvPr>
          <p:cNvSpPr/>
          <p:nvPr userDrawn="1"/>
        </p:nvSpPr>
        <p:spPr>
          <a:xfrm>
            <a:off x="16097358" y="6498290"/>
            <a:ext cx="7254767" cy="6120748"/>
          </a:xfrm>
          <a:prstGeom prst="roundRect">
            <a:avLst>
              <a:gd name="adj" fmla="val 994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C1C6D42-6149-3D35-43D2-D1975362C818}"/>
              </a:ext>
            </a:extLst>
          </p:cNvPr>
          <p:cNvSpPr/>
          <p:nvPr userDrawn="1"/>
        </p:nvSpPr>
        <p:spPr>
          <a:xfrm>
            <a:off x="8563823" y="9689542"/>
            <a:ext cx="7254767" cy="2929496"/>
          </a:xfrm>
          <a:prstGeom prst="roundRect">
            <a:avLst>
              <a:gd name="adj" fmla="val 20088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Picture Placeholder 20">
            <a:extLst>
              <a:ext uri="{FF2B5EF4-FFF2-40B4-BE49-F238E27FC236}">
                <a16:creationId xmlns:a16="http://schemas.microsoft.com/office/drawing/2014/main" id="{B5A8215F-C0E4-DBD1-CA55-B5481160558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68380" y="6858000"/>
            <a:ext cx="1533776" cy="1533776"/>
          </a:xfrm>
          <a:custGeom>
            <a:avLst/>
            <a:gdLst>
              <a:gd name="connsiteX0" fmla="*/ 766888 w 1533776"/>
              <a:gd name="connsiteY0" fmla="*/ 0 h 1533776"/>
              <a:gd name="connsiteX1" fmla="*/ 1533776 w 1533776"/>
              <a:gd name="connsiteY1" fmla="*/ 766888 h 1533776"/>
              <a:gd name="connsiteX2" fmla="*/ 766888 w 1533776"/>
              <a:gd name="connsiteY2" fmla="*/ 1533776 h 1533776"/>
              <a:gd name="connsiteX3" fmla="*/ 0 w 1533776"/>
              <a:gd name="connsiteY3" fmla="*/ 766888 h 1533776"/>
              <a:gd name="connsiteX4" fmla="*/ 766888 w 1533776"/>
              <a:gd name="connsiteY4" fmla="*/ 0 h 153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776" h="1533776">
                <a:moveTo>
                  <a:pt x="766888" y="0"/>
                </a:moveTo>
                <a:cubicBezTo>
                  <a:pt x="1190428" y="0"/>
                  <a:pt x="1533776" y="343347"/>
                  <a:pt x="1533776" y="766888"/>
                </a:cubicBezTo>
                <a:cubicBezTo>
                  <a:pt x="1533776" y="1190429"/>
                  <a:pt x="1190428" y="1533776"/>
                  <a:pt x="766888" y="1533776"/>
                </a:cubicBezTo>
                <a:cubicBezTo>
                  <a:pt x="343348" y="1533776"/>
                  <a:pt x="0" y="1190429"/>
                  <a:pt x="0" y="766888"/>
                </a:cubicBezTo>
                <a:cubicBezTo>
                  <a:pt x="0" y="343347"/>
                  <a:pt x="343348" y="0"/>
                  <a:pt x="7668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accent5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8" name="Picture Placeholder 20">
            <a:extLst>
              <a:ext uri="{FF2B5EF4-FFF2-40B4-BE49-F238E27FC236}">
                <a16:creationId xmlns:a16="http://schemas.microsoft.com/office/drawing/2014/main" id="{1FDB5061-9567-57F8-B2D4-C2323C6938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43600" y="7191576"/>
            <a:ext cx="1533776" cy="1533776"/>
          </a:xfrm>
          <a:custGeom>
            <a:avLst/>
            <a:gdLst>
              <a:gd name="connsiteX0" fmla="*/ 766888 w 1533776"/>
              <a:gd name="connsiteY0" fmla="*/ 0 h 1533776"/>
              <a:gd name="connsiteX1" fmla="*/ 1533776 w 1533776"/>
              <a:gd name="connsiteY1" fmla="*/ 766888 h 1533776"/>
              <a:gd name="connsiteX2" fmla="*/ 766888 w 1533776"/>
              <a:gd name="connsiteY2" fmla="*/ 1533776 h 1533776"/>
              <a:gd name="connsiteX3" fmla="*/ 0 w 1533776"/>
              <a:gd name="connsiteY3" fmla="*/ 766888 h 1533776"/>
              <a:gd name="connsiteX4" fmla="*/ 766888 w 1533776"/>
              <a:gd name="connsiteY4" fmla="*/ 0 h 153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776" h="1533776">
                <a:moveTo>
                  <a:pt x="766888" y="0"/>
                </a:moveTo>
                <a:cubicBezTo>
                  <a:pt x="1190428" y="0"/>
                  <a:pt x="1533776" y="343347"/>
                  <a:pt x="1533776" y="766888"/>
                </a:cubicBezTo>
                <a:cubicBezTo>
                  <a:pt x="1533776" y="1190429"/>
                  <a:pt x="1190428" y="1533776"/>
                  <a:pt x="766888" y="1533776"/>
                </a:cubicBezTo>
                <a:cubicBezTo>
                  <a:pt x="343348" y="1533776"/>
                  <a:pt x="0" y="1190429"/>
                  <a:pt x="0" y="766888"/>
                </a:cubicBezTo>
                <a:cubicBezTo>
                  <a:pt x="0" y="343347"/>
                  <a:pt x="343348" y="0"/>
                  <a:pt x="7668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accent5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9" name="Picture Placeholder 20">
            <a:extLst>
              <a:ext uri="{FF2B5EF4-FFF2-40B4-BE49-F238E27FC236}">
                <a16:creationId xmlns:a16="http://schemas.microsoft.com/office/drawing/2014/main" id="{17E255B4-D607-8A70-EC1A-2CB4EC28A1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3600" y="10391976"/>
            <a:ext cx="1533776" cy="1533776"/>
          </a:xfrm>
          <a:custGeom>
            <a:avLst/>
            <a:gdLst>
              <a:gd name="connsiteX0" fmla="*/ 766888 w 1533776"/>
              <a:gd name="connsiteY0" fmla="*/ 0 h 1533776"/>
              <a:gd name="connsiteX1" fmla="*/ 1533776 w 1533776"/>
              <a:gd name="connsiteY1" fmla="*/ 766888 h 1533776"/>
              <a:gd name="connsiteX2" fmla="*/ 766888 w 1533776"/>
              <a:gd name="connsiteY2" fmla="*/ 1533776 h 1533776"/>
              <a:gd name="connsiteX3" fmla="*/ 0 w 1533776"/>
              <a:gd name="connsiteY3" fmla="*/ 766888 h 1533776"/>
              <a:gd name="connsiteX4" fmla="*/ 766888 w 1533776"/>
              <a:gd name="connsiteY4" fmla="*/ 0 h 153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776" h="1533776">
                <a:moveTo>
                  <a:pt x="766888" y="0"/>
                </a:moveTo>
                <a:cubicBezTo>
                  <a:pt x="1190428" y="0"/>
                  <a:pt x="1533776" y="343347"/>
                  <a:pt x="1533776" y="766888"/>
                </a:cubicBezTo>
                <a:cubicBezTo>
                  <a:pt x="1533776" y="1190429"/>
                  <a:pt x="1190428" y="1533776"/>
                  <a:pt x="766888" y="1533776"/>
                </a:cubicBezTo>
                <a:cubicBezTo>
                  <a:pt x="343348" y="1533776"/>
                  <a:pt x="0" y="1190429"/>
                  <a:pt x="0" y="766888"/>
                </a:cubicBezTo>
                <a:cubicBezTo>
                  <a:pt x="0" y="343347"/>
                  <a:pt x="343348" y="0"/>
                  <a:pt x="7668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accent5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0" name="Picture Placeholder 20">
            <a:extLst>
              <a:ext uri="{FF2B5EF4-FFF2-40B4-BE49-F238E27FC236}">
                <a16:creationId xmlns:a16="http://schemas.microsoft.com/office/drawing/2014/main" id="{2BED152A-F3EF-877F-29BA-05C115BB551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464540" y="6858000"/>
            <a:ext cx="1533776" cy="1533776"/>
          </a:xfrm>
          <a:custGeom>
            <a:avLst/>
            <a:gdLst>
              <a:gd name="connsiteX0" fmla="*/ 766888 w 1533776"/>
              <a:gd name="connsiteY0" fmla="*/ 0 h 1533776"/>
              <a:gd name="connsiteX1" fmla="*/ 1533776 w 1533776"/>
              <a:gd name="connsiteY1" fmla="*/ 766888 h 1533776"/>
              <a:gd name="connsiteX2" fmla="*/ 766888 w 1533776"/>
              <a:gd name="connsiteY2" fmla="*/ 1533776 h 1533776"/>
              <a:gd name="connsiteX3" fmla="*/ 0 w 1533776"/>
              <a:gd name="connsiteY3" fmla="*/ 766888 h 1533776"/>
              <a:gd name="connsiteX4" fmla="*/ 766888 w 1533776"/>
              <a:gd name="connsiteY4" fmla="*/ 0 h 153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776" h="1533776">
                <a:moveTo>
                  <a:pt x="766888" y="0"/>
                </a:moveTo>
                <a:cubicBezTo>
                  <a:pt x="1190428" y="0"/>
                  <a:pt x="1533776" y="343347"/>
                  <a:pt x="1533776" y="766888"/>
                </a:cubicBezTo>
                <a:cubicBezTo>
                  <a:pt x="1533776" y="1190429"/>
                  <a:pt x="1190428" y="1533776"/>
                  <a:pt x="766888" y="1533776"/>
                </a:cubicBezTo>
                <a:cubicBezTo>
                  <a:pt x="343348" y="1533776"/>
                  <a:pt x="0" y="1190429"/>
                  <a:pt x="0" y="766888"/>
                </a:cubicBezTo>
                <a:cubicBezTo>
                  <a:pt x="0" y="343347"/>
                  <a:pt x="343348" y="0"/>
                  <a:pt x="7668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accent5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20594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037475A-8C27-F53C-CA8E-9C624DD24C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0287" y="2206970"/>
            <a:ext cx="10918481" cy="10412069"/>
          </a:xfrm>
          <a:custGeom>
            <a:avLst/>
            <a:gdLst>
              <a:gd name="connsiteX0" fmla="*/ 573809 w 10918481"/>
              <a:gd name="connsiteY0" fmla="*/ 0 h 10412069"/>
              <a:gd name="connsiteX1" fmla="*/ 10344673 w 10918481"/>
              <a:gd name="connsiteY1" fmla="*/ 0 h 10412069"/>
              <a:gd name="connsiteX2" fmla="*/ 10918481 w 10918481"/>
              <a:gd name="connsiteY2" fmla="*/ 573809 h 10412069"/>
              <a:gd name="connsiteX3" fmla="*/ 10918481 w 10918481"/>
              <a:gd name="connsiteY3" fmla="*/ 9838260 h 10412069"/>
              <a:gd name="connsiteX4" fmla="*/ 10344673 w 10918481"/>
              <a:gd name="connsiteY4" fmla="*/ 10412069 h 10412069"/>
              <a:gd name="connsiteX5" fmla="*/ 573809 w 10918481"/>
              <a:gd name="connsiteY5" fmla="*/ 10412069 h 10412069"/>
              <a:gd name="connsiteX6" fmla="*/ 0 w 10918481"/>
              <a:gd name="connsiteY6" fmla="*/ 9838260 h 10412069"/>
              <a:gd name="connsiteX7" fmla="*/ 0 w 10918481"/>
              <a:gd name="connsiteY7" fmla="*/ 573809 h 10412069"/>
              <a:gd name="connsiteX8" fmla="*/ 573809 w 10918481"/>
              <a:gd name="connsiteY8" fmla="*/ 0 h 1041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18481" h="10412069">
                <a:moveTo>
                  <a:pt x="573809" y="0"/>
                </a:moveTo>
                <a:lnTo>
                  <a:pt x="10344673" y="0"/>
                </a:lnTo>
                <a:cubicBezTo>
                  <a:pt x="10661578" y="0"/>
                  <a:pt x="10918481" y="256903"/>
                  <a:pt x="10918481" y="573809"/>
                </a:cubicBezTo>
                <a:lnTo>
                  <a:pt x="10918481" y="9838260"/>
                </a:lnTo>
                <a:cubicBezTo>
                  <a:pt x="10918481" y="10155166"/>
                  <a:pt x="10661578" y="10412069"/>
                  <a:pt x="10344673" y="10412069"/>
                </a:cubicBezTo>
                <a:lnTo>
                  <a:pt x="573809" y="10412069"/>
                </a:lnTo>
                <a:cubicBezTo>
                  <a:pt x="256904" y="10412069"/>
                  <a:pt x="0" y="10155166"/>
                  <a:pt x="0" y="9838260"/>
                </a:cubicBezTo>
                <a:lnTo>
                  <a:pt x="0" y="573809"/>
                </a:lnTo>
                <a:cubicBezTo>
                  <a:pt x="0" y="256903"/>
                  <a:pt x="256904" y="0"/>
                  <a:pt x="573809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C01D072-125C-C10F-C1B0-CFCA04CE8AA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135322" y="2206970"/>
            <a:ext cx="5206034" cy="10412069"/>
          </a:xfrm>
          <a:custGeom>
            <a:avLst/>
            <a:gdLst>
              <a:gd name="connsiteX0" fmla="*/ 595830 w 5206034"/>
              <a:gd name="connsiteY0" fmla="*/ 0 h 10412069"/>
              <a:gd name="connsiteX1" fmla="*/ 4610202 w 5206034"/>
              <a:gd name="connsiteY1" fmla="*/ 0 h 10412069"/>
              <a:gd name="connsiteX2" fmla="*/ 5206034 w 5206034"/>
              <a:gd name="connsiteY2" fmla="*/ 595831 h 10412069"/>
              <a:gd name="connsiteX3" fmla="*/ 5206034 w 5206034"/>
              <a:gd name="connsiteY3" fmla="*/ 9816238 h 10412069"/>
              <a:gd name="connsiteX4" fmla="*/ 4610202 w 5206034"/>
              <a:gd name="connsiteY4" fmla="*/ 10412069 h 10412069"/>
              <a:gd name="connsiteX5" fmla="*/ 595830 w 5206034"/>
              <a:gd name="connsiteY5" fmla="*/ 10412069 h 10412069"/>
              <a:gd name="connsiteX6" fmla="*/ 0 w 5206034"/>
              <a:gd name="connsiteY6" fmla="*/ 9816238 h 10412069"/>
              <a:gd name="connsiteX7" fmla="*/ 0 w 5206034"/>
              <a:gd name="connsiteY7" fmla="*/ 595831 h 10412069"/>
              <a:gd name="connsiteX8" fmla="*/ 595830 w 5206034"/>
              <a:gd name="connsiteY8" fmla="*/ 0 h 1041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6034" h="10412069">
                <a:moveTo>
                  <a:pt x="595830" y="0"/>
                </a:moveTo>
                <a:lnTo>
                  <a:pt x="4610202" y="0"/>
                </a:lnTo>
                <a:cubicBezTo>
                  <a:pt x="4939270" y="0"/>
                  <a:pt x="5206034" y="266763"/>
                  <a:pt x="5206034" y="595831"/>
                </a:cubicBezTo>
                <a:lnTo>
                  <a:pt x="5206034" y="9816238"/>
                </a:lnTo>
                <a:cubicBezTo>
                  <a:pt x="5206034" y="10145306"/>
                  <a:pt x="4939270" y="10412069"/>
                  <a:pt x="4610202" y="10412069"/>
                </a:cubicBezTo>
                <a:lnTo>
                  <a:pt x="595830" y="10412069"/>
                </a:lnTo>
                <a:cubicBezTo>
                  <a:pt x="266762" y="10412069"/>
                  <a:pt x="0" y="10145306"/>
                  <a:pt x="0" y="9816238"/>
                </a:cubicBezTo>
                <a:lnTo>
                  <a:pt x="0" y="595831"/>
                </a:lnTo>
                <a:cubicBezTo>
                  <a:pt x="0" y="266763"/>
                  <a:pt x="266762" y="0"/>
                  <a:pt x="59583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5814ACE-CF8C-2A43-FBF1-D782665F1E7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433644" y="2206970"/>
            <a:ext cx="5206034" cy="4998566"/>
          </a:xfrm>
          <a:custGeom>
            <a:avLst/>
            <a:gdLst>
              <a:gd name="connsiteX0" fmla="*/ 572086 w 5206034"/>
              <a:gd name="connsiteY0" fmla="*/ 0 h 4998566"/>
              <a:gd name="connsiteX1" fmla="*/ 4633948 w 5206034"/>
              <a:gd name="connsiteY1" fmla="*/ 0 h 4998566"/>
              <a:gd name="connsiteX2" fmla="*/ 5206034 w 5206034"/>
              <a:gd name="connsiteY2" fmla="*/ 572086 h 4998566"/>
              <a:gd name="connsiteX3" fmla="*/ 5206034 w 5206034"/>
              <a:gd name="connsiteY3" fmla="*/ 4426481 h 4998566"/>
              <a:gd name="connsiteX4" fmla="*/ 4633948 w 5206034"/>
              <a:gd name="connsiteY4" fmla="*/ 4998566 h 4998566"/>
              <a:gd name="connsiteX5" fmla="*/ 572086 w 5206034"/>
              <a:gd name="connsiteY5" fmla="*/ 4998566 h 4998566"/>
              <a:gd name="connsiteX6" fmla="*/ 0 w 5206034"/>
              <a:gd name="connsiteY6" fmla="*/ 4426481 h 4998566"/>
              <a:gd name="connsiteX7" fmla="*/ 0 w 5206034"/>
              <a:gd name="connsiteY7" fmla="*/ 572086 h 4998566"/>
              <a:gd name="connsiteX8" fmla="*/ 572086 w 5206034"/>
              <a:gd name="connsiteY8" fmla="*/ 0 h 4998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6034" h="4998566">
                <a:moveTo>
                  <a:pt x="572086" y="0"/>
                </a:moveTo>
                <a:lnTo>
                  <a:pt x="4633948" y="0"/>
                </a:lnTo>
                <a:cubicBezTo>
                  <a:pt x="4949902" y="0"/>
                  <a:pt x="5206034" y="256132"/>
                  <a:pt x="5206034" y="572086"/>
                </a:cubicBezTo>
                <a:lnTo>
                  <a:pt x="5206034" y="4426481"/>
                </a:lnTo>
                <a:cubicBezTo>
                  <a:pt x="5206034" y="4742434"/>
                  <a:pt x="4949902" y="4998566"/>
                  <a:pt x="4633948" y="4998566"/>
                </a:cubicBezTo>
                <a:lnTo>
                  <a:pt x="572086" y="4998566"/>
                </a:lnTo>
                <a:cubicBezTo>
                  <a:pt x="256132" y="4998566"/>
                  <a:pt x="0" y="4742434"/>
                  <a:pt x="0" y="4426481"/>
                </a:cubicBezTo>
                <a:lnTo>
                  <a:pt x="0" y="572086"/>
                </a:lnTo>
                <a:cubicBezTo>
                  <a:pt x="0" y="256132"/>
                  <a:pt x="256132" y="0"/>
                  <a:pt x="572086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9DA903-F6F7-93D5-C4A9-363B6E068D51}"/>
              </a:ext>
            </a:extLst>
          </p:cNvPr>
          <p:cNvSpPr/>
          <p:nvPr userDrawn="1"/>
        </p:nvSpPr>
        <p:spPr>
          <a:xfrm>
            <a:off x="12433644" y="7620472"/>
            <a:ext cx="5206034" cy="4998566"/>
          </a:xfrm>
          <a:prstGeom prst="roundRect">
            <a:avLst>
              <a:gd name="adj" fmla="val 1144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30478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76B82925-8655-F907-6F8B-E945D0BA9145}"/>
              </a:ext>
            </a:extLst>
          </p:cNvPr>
          <p:cNvGrpSpPr/>
          <p:nvPr userDrawn="1"/>
        </p:nvGrpSpPr>
        <p:grpSpPr>
          <a:xfrm>
            <a:off x="-675704" y="5020670"/>
            <a:ext cx="25730264" cy="25730254"/>
            <a:chOff x="5519109" y="1074904"/>
            <a:chExt cx="13340637" cy="13340633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6168E46-A5CA-A1EF-39D2-596EC320258B}"/>
                </a:ext>
              </a:extLst>
            </p:cNvPr>
            <p:cNvSpPr/>
            <p:nvPr/>
          </p:nvSpPr>
          <p:spPr>
            <a:xfrm>
              <a:off x="11491793" y="7047586"/>
              <a:ext cx="1395269" cy="1395268"/>
            </a:xfrm>
            <a:custGeom>
              <a:avLst/>
              <a:gdLst>
                <a:gd name="connsiteX0" fmla="*/ 1395269 w 1395269"/>
                <a:gd name="connsiteY0" fmla="*/ 697634 h 1395268"/>
                <a:gd name="connsiteX1" fmla="*/ 697634 w 1395269"/>
                <a:gd name="connsiteY1" fmla="*/ 1395268 h 1395268"/>
                <a:gd name="connsiteX2" fmla="*/ 0 w 1395269"/>
                <a:gd name="connsiteY2" fmla="*/ 697634 h 1395268"/>
                <a:gd name="connsiteX3" fmla="*/ 697634 w 1395269"/>
                <a:gd name="connsiteY3" fmla="*/ 0 h 1395268"/>
                <a:gd name="connsiteX4" fmla="*/ 1395269 w 1395269"/>
                <a:gd name="connsiteY4" fmla="*/ 697634 h 139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269" h="1395268">
                  <a:moveTo>
                    <a:pt x="1395269" y="697634"/>
                  </a:moveTo>
                  <a:cubicBezTo>
                    <a:pt x="1395269" y="1082927"/>
                    <a:pt x="1082928" y="1395268"/>
                    <a:pt x="697634" y="1395268"/>
                  </a:cubicBezTo>
                  <a:cubicBezTo>
                    <a:pt x="312341" y="1395268"/>
                    <a:pt x="0" y="1082927"/>
                    <a:pt x="0" y="697634"/>
                  </a:cubicBezTo>
                  <a:cubicBezTo>
                    <a:pt x="0" y="312341"/>
                    <a:pt x="312341" y="0"/>
                    <a:pt x="697634" y="0"/>
                  </a:cubicBezTo>
                  <a:cubicBezTo>
                    <a:pt x="1082928" y="0"/>
                    <a:pt x="1395269" y="312341"/>
                    <a:pt x="1395269" y="697634"/>
                  </a:cubicBezTo>
                  <a:close/>
                </a:path>
              </a:pathLst>
            </a:custGeom>
            <a:noFill/>
            <a:ln w="17782" cap="flat">
              <a:solidFill>
                <a:srgbClr val="003C3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D2922B4-9A28-8383-417C-C8AA3092C787}"/>
                </a:ext>
              </a:extLst>
            </p:cNvPr>
            <p:cNvSpPr/>
            <p:nvPr/>
          </p:nvSpPr>
          <p:spPr>
            <a:xfrm>
              <a:off x="9998666" y="5554460"/>
              <a:ext cx="4381522" cy="4381520"/>
            </a:xfrm>
            <a:custGeom>
              <a:avLst/>
              <a:gdLst>
                <a:gd name="connsiteX0" fmla="*/ 4381522 w 4381522"/>
                <a:gd name="connsiteY0" fmla="*/ 2190760 h 4381520"/>
                <a:gd name="connsiteX1" fmla="*/ 2190761 w 4381522"/>
                <a:gd name="connsiteY1" fmla="*/ 4381521 h 4381520"/>
                <a:gd name="connsiteX2" fmla="*/ 0 w 4381522"/>
                <a:gd name="connsiteY2" fmla="*/ 2190760 h 4381520"/>
                <a:gd name="connsiteX3" fmla="*/ 2190761 w 4381522"/>
                <a:gd name="connsiteY3" fmla="*/ 0 h 4381520"/>
                <a:gd name="connsiteX4" fmla="*/ 4381522 w 4381522"/>
                <a:gd name="connsiteY4" fmla="*/ 2190760 h 438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1522" h="4381520">
                  <a:moveTo>
                    <a:pt x="4381522" y="2190760"/>
                  </a:moveTo>
                  <a:cubicBezTo>
                    <a:pt x="4381522" y="3400684"/>
                    <a:pt x="3400685" y="4381521"/>
                    <a:pt x="2190761" y="4381521"/>
                  </a:cubicBezTo>
                  <a:cubicBezTo>
                    <a:pt x="980837" y="4381521"/>
                    <a:pt x="0" y="3400684"/>
                    <a:pt x="0" y="2190760"/>
                  </a:cubicBezTo>
                  <a:cubicBezTo>
                    <a:pt x="0" y="980837"/>
                    <a:pt x="980837" y="0"/>
                    <a:pt x="2190761" y="0"/>
                  </a:cubicBezTo>
                  <a:cubicBezTo>
                    <a:pt x="3400685" y="0"/>
                    <a:pt x="4381522" y="980836"/>
                    <a:pt x="4381522" y="2190760"/>
                  </a:cubicBezTo>
                  <a:close/>
                </a:path>
              </a:pathLst>
            </a:custGeom>
            <a:noFill/>
            <a:ln w="17782" cap="flat">
              <a:solidFill>
                <a:srgbClr val="003C30">
                  <a:alpha val="8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768CDCA-8CEA-3285-B6E1-89CEEDF18B9D}"/>
                </a:ext>
              </a:extLst>
            </p:cNvPr>
            <p:cNvSpPr/>
            <p:nvPr/>
          </p:nvSpPr>
          <p:spPr>
            <a:xfrm>
              <a:off x="8505362" y="4061156"/>
              <a:ext cx="7368131" cy="7368128"/>
            </a:xfrm>
            <a:custGeom>
              <a:avLst/>
              <a:gdLst>
                <a:gd name="connsiteX0" fmla="*/ 7368132 w 7368131"/>
                <a:gd name="connsiteY0" fmla="*/ 3684064 h 7368128"/>
                <a:gd name="connsiteX1" fmla="*/ 3684066 w 7368131"/>
                <a:gd name="connsiteY1" fmla="*/ 7368130 h 7368128"/>
                <a:gd name="connsiteX2" fmla="*/ 0 w 7368131"/>
                <a:gd name="connsiteY2" fmla="*/ 3684065 h 7368128"/>
                <a:gd name="connsiteX3" fmla="*/ 3684066 w 7368131"/>
                <a:gd name="connsiteY3" fmla="*/ 0 h 7368128"/>
                <a:gd name="connsiteX4" fmla="*/ 7368132 w 7368131"/>
                <a:gd name="connsiteY4" fmla="*/ 3684064 h 736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8131" h="7368128">
                  <a:moveTo>
                    <a:pt x="7368132" y="3684064"/>
                  </a:moveTo>
                  <a:cubicBezTo>
                    <a:pt x="7368132" y="5718717"/>
                    <a:pt x="5718719" y="7368130"/>
                    <a:pt x="3684066" y="7368130"/>
                  </a:cubicBezTo>
                  <a:cubicBezTo>
                    <a:pt x="1649413" y="7368130"/>
                    <a:pt x="0" y="5718718"/>
                    <a:pt x="0" y="3684065"/>
                  </a:cubicBezTo>
                  <a:cubicBezTo>
                    <a:pt x="0" y="1649412"/>
                    <a:pt x="1649413" y="0"/>
                    <a:pt x="3684066" y="0"/>
                  </a:cubicBezTo>
                  <a:cubicBezTo>
                    <a:pt x="5718719" y="0"/>
                    <a:pt x="7368132" y="1649412"/>
                    <a:pt x="7368132" y="3684064"/>
                  </a:cubicBezTo>
                  <a:close/>
                </a:path>
              </a:pathLst>
            </a:custGeom>
            <a:noFill/>
            <a:ln w="17782" cap="flat">
              <a:solidFill>
                <a:srgbClr val="003C30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1CDB376-0492-F7F6-EF26-6EFE03E1BA09}"/>
                </a:ext>
              </a:extLst>
            </p:cNvPr>
            <p:cNvSpPr/>
            <p:nvPr/>
          </p:nvSpPr>
          <p:spPr>
            <a:xfrm>
              <a:off x="7012235" y="2568030"/>
              <a:ext cx="10354384" cy="10354381"/>
            </a:xfrm>
            <a:custGeom>
              <a:avLst/>
              <a:gdLst>
                <a:gd name="connsiteX0" fmla="*/ 10354384 w 10354384"/>
                <a:gd name="connsiteY0" fmla="*/ 5177191 h 10354381"/>
                <a:gd name="connsiteX1" fmla="*/ 5177192 w 10354384"/>
                <a:gd name="connsiteY1" fmla="*/ 10354381 h 10354381"/>
                <a:gd name="connsiteX2" fmla="*/ 0 w 10354384"/>
                <a:gd name="connsiteY2" fmla="*/ 5177191 h 10354381"/>
                <a:gd name="connsiteX3" fmla="*/ 5177192 w 10354384"/>
                <a:gd name="connsiteY3" fmla="*/ 0 h 10354381"/>
                <a:gd name="connsiteX4" fmla="*/ 10354384 w 10354384"/>
                <a:gd name="connsiteY4" fmla="*/ 5177191 h 1035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4384" h="10354381">
                  <a:moveTo>
                    <a:pt x="10354384" y="5177191"/>
                  </a:moveTo>
                  <a:cubicBezTo>
                    <a:pt x="10354384" y="8036474"/>
                    <a:pt x="8036477" y="10354381"/>
                    <a:pt x="5177192" y="10354381"/>
                  </a:cubicBezTo>
                  <a:cubicBezTo>
                    <a:pt x="2317908" y="10354381"/>
                    <a:pt x="0" y="8036474"/>
                    <a:pt x="0" y="5177191"/>
                  </a:cubicBezTo>
                  <a:cubicBezTo>
                    <a:pt x="0" y="2317907"/>
                    <a:pt x="2317908" y="0"/>
                    <a:pt x="5177192" y="0"/>
                  </a:cubicBezTo>
                  <a:cubicBezTo>
                    <a:pt x="8036477" y="0"/>
                    <a:pt x="10354384" y="2317907"/>
                    <a:pt x="10354384" y="5177191"/>
                  </a:cubicBezTo>
                  <a:close/>
                </a:path>
              </a:pathLst>
            </a:custGeom>
            <a:noFill/>
            <a:ln w="17782" cap="flat">
              <a:solidFill>
                <a:srgbClr val="003C30">
                  <a:alpha val="4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2B13B27-98B8-2C99-F451-4D0D4A29A69B}"/>
                </a:ext>
              </a:extLst>
            </p:cNvPr>
            <p:cNvSpPr/>
            <p:nvPr/>
          </p:nvSpPr>
          <p:spPr>
            <a:xfrm>
              <a:off x="5519109" y="1074904"/>
              <a:ext cx="13340637" cy="13340633"/>
            </a:xfrm>
            <a:custGeom>
              <a:avLst/>
              <a:gdLst>
                <a:gd name="connsiteX0" fmla="*/ 13340637 w 13340637"/>
                <a:gd name="connsiteY0" fmla="*/ 6670317 h 13340633"/>
                <a:gd name="connsiteX1" fmla="*/ 6670319 w 13340637"/>
                <a:gd name="connsiteY1" fmla="*/ 13340633 h 13340633"/>
                <a:gd name="connsiteX2" fmla="*/ 0 w 13340637"/>
                <a:gd name="connsiteY2" fmla="*/ 6670317 h 13340633"/>
                <a:gd name="connsiteX3" fmla="*/ 6670319 w 13340637"/>
                <a:gd name="connsiteY3" fmla="*/ 0 h 13340633"/>
                <a:gd name="connsiteX4" fmla="*/ 13340637 w 13340637"/>
                <a:gd name="connsiteY4" fmla="*/ 6670317 h 1334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40637" h="13340633">
                  <a:moveTo>
                    <a:pt x="13340637" y="6670317"/>
                  </a:moveTo>
                  <a:cubicBezTo>
                    <a:pt x="13340637" y="10354231"/>
                    <a:pt x="10354234" y="13340633"/>
                    <a:pt x="6670319" y="13340633"/>
                  </a:cubicBezTo>
                  <a:cubicBezTo>
                    <a:pt x="2986403" y="13340633"/>
                    <a:pt x="0" y="10354231"/>
                    <a:pt x="0" y="6670317"/>
                  </a:cubicBezTo>
                  <a:cubicBezTo>
                    <a:pt x="0" y="2986402"/>
                    <a:pt x="2986403" y="0"/>
                    <a:pt x="6670319" y="0"/>
                  </a:cubicBezTo>
                  <a:cubicBezTo>
                    <a:pt x="10354234" y="0"/>
                    <a:pt x="13340637" y="2986402"/>
                    <a:pt x="13340637" y="6670317"/>
                  </a:cubicBezTo>
                  <a:close/>
                </a:path>
              </a:pathLst>
            </a:custGeom>
            <a:noFill/>
            <a:ln w="17782" cap="flat">
              <a:solidFill>
                <a:srgbClr val="003C3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7B54870A-ED04-DE62-991C-2E5EC18AEB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91586" y="5554460"/>
            <a:ext cx="6529868" cy="13295904"/>
          </a:xfrm>
          <a:custGeom>
            <a:avLst/>
            <a:gdLst>
              <a:gd name="connsiteX0" fmla="*/ 366527 w 3338291"/>
              <a:gd name="connsiteY0" fmla="*/ 0 h 6797323"/>
              <a:gd name="connsiteX1" fmla="*/ 777215 w 3338291"/>
              <a:gd name="connsiteY1" fmla="*/ 0 h 6797323"/>
              <a:gd name="connsiteX2" fmla="*/ 835575 w 3338291"/>
              <a:gd name="connsiteY2" fmla="*/ 42918 h 6797323"/>
              <a:gd name="connsiteX3" fmla="*/ 902892 w 3338291"/>
              <a:gd name="connsiteY3" fmla="*/ 254437 h 6797323"/>
              <a:gd name="connsiteX4" fmla="*/ 961252 w 3338291"/>
              <a:gd name="connsiteY4" fmla="*/ 297358 h 6797323"/>
              <a:gd name="connsiteX5" fmla="*/ 2377346 w 3338291"/>
              <a:gd name="connsiteY5" fmla="*/ 297358 h 6797323"/>
              <a:gd name="connsiteX6" fmla="*/ 2435710 w 3338291"/>
              <a:gd name="connsiteY6" fmla="*/ 254437 h 6797323"/>
              <a:gd name="connsiteX7" fmla="*/ 2503024 w 3338291"/>
              <a:gd name="connsiteY7" fmla="*/ 42918 h 6797323"/>
              <a:gd name="connsiteX8" fmla="*/ 2561383 w 3338291"/>
              <a:gd name="connsiteY8" fmla="*/ 0 h 6797323"/>
              <a:gd name="connsiteX9" fmla="*/ 2972072 w 3338291"/>
              <a:gd name="connsiteY9" fmla="*/ 0 h 6797323"/>
              <a:gd name="connsiteX10" fmla="*/ 3338291 w 3338291"/>
              <a:gd name="connsiteY10" fmla="*/ 366527 h 6797323"/>
              <a:gd name="connsiteX11" fmla="*/ 3338291 w 3338291"/>
              <a:gd name="connsiteY11" fmla="*/ 6430792 h 6797323"/>
              <a:gd name="connsiteX12" fmla="*/ 2971764 w 3338291"/>
              <a:gd name="connsiteY12" fmla="*/ 6797323 h 6797323"/>
              <a:gd name="connsiteX13" fmla="*/ 366527 w 3338291"/>
              <a:gd name="connsiteY13" fmla="*/ 6797323 h 6797323"/>
              <a:gd name="connsiteX14" fmla="*/ 0 w 3338291"/>
              <a:gd name="connsiteY14" fmla="*/ 6430792 h 6797323"/>
              <a:gd name="connsiteX15" fmla="*/ 0 w 3338291"/>
              <a:gd name="connsiteY15" fmla="*/ 366527 h 6797323"/>
              <a:gd name="connsiteX16" fmla="*/ 366527 w 3338291"/>
              <a:gd name="connsiteY16" fmla="*/ 0 h 679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38291" h="6797323">
                <a:moveTo>
                  <a:pt x="366527" y="0"/>
                </a:moveTo>
                <a:lnTo>
                  <a:pt x="777215" y="0"/>
                </a:lnTo>
                <a:cubicBezTo>
                  <a:pt x="803892" y="184"/>
                  <a:pt x="827421" y="17505"/>
                  <a:pt x="835575" y="42918"/>
                </a:cubicBezTo>
                <a:lnTo>
                  <a:pt x="902892" y="254437"/>
                </a:lnTo>
                <a:cubicBezTo>
                  <a:pt x="911042" y="279852"/>
                  <a:pt x="934571" y="297174"/>
                  <a:pt x="961252" y="297358"/>
                </a:cubicBezTo>
                <a:lnTo>
                  <a:pt x="2377346" y="297358"/>
                </a:lnTo>
                <a:cubicBezTo>
                  <a:pt x="2404027" y="297174"/>
                  <a:pt x="2427556" y="279852"/>
                  <a:pt x="2435710" y="254437"/>
                </a:cubicBezTo>
                <a:lnTo>
                  <a:pt x="2503024" y="42918"/>
                </a:lnTo>
                <a:cubicBezTo>
                  <a:pt x="2511177" y="17505"/>
                  <a:pt x="2534706" y="184"/>
                  <a:pt x="2561383" y="0"/>
                </a:cubicBezTo>
                <a:lnTo>
                  <a:pt x="2972072" y="0"/>
                </a:lnTo>
                <a:cubicBezTo>
                  <a:pt x="3174172" y="677"/>
                  <a:pt x="3337799" y="164427"/>
                  <a:pt x="3338291" y="366527"/>
                </a:cubicBezTo>
                <a:lnTo>
                  <a:pt x="3338291" y="6430792"/>
                </a:lnTo>
                <a:cubicBezTo>
                  <a:pt x="3337799" y="6633019"/>
                  <a:pt x="3173987" y="6796830"/>
                  <a:pt x="2971764" y="6797323"/>
                </a:cubicBezTo>
                <a:lnTo>
                  <a:pt x="366527" y="6797323"/>
                </a:lnTo>
                <a:cubicBezTo>
                  <a:pt x="164303" y="6796830"/>
                  <a:pt x="492" y="6633019"/>
                  <a:pt x="0" y="6430792"/>
                </a:cubicBezTo>
                <a:lnTo>
                  <a:pt x="0" y="366527"/>
                </a:lnTo>
                <a:cubicBezTo>
                  <a:pt x="492" y="164303"/>
                  <a:pt x="164303" y="492"/>
                  <a:pt x="3665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24" name="Graphic 10">
            <a:extLst>
              <a:ext uri="{FF2B5EF4-FFF2-40B4-BE49-F238E27FC236}">
                <a16:creationId xmlns:a16="http://schemas.microsoft.com/office/drawing/2014/main" id="{4DC7ABEE-2322-B601-05D8-D235B6004C47}"/>
              </a:ext>
            </a:extLst>
          </p:cNvPr>
          <p:cNvSpPr/>
          <p:nvPr userDrawn="1"/>
        </p:nvSpPr>
        <p:spPr>
          <a:xfrm>
            <a:off x="16144853" y="10085813"/>
            <a:ext cx="3338292" cy="6797324"/>
          </a:xfrm>
          <a:custGeom>
            <a:avLst/>
            <a:gdLst>
              <a:gd name="connsiteX0" fmla="*/ 1029354 w 1029747"/>
              <a:gd name="connsiteY0" fmla="*/ 112589 h 2096738"/>
              <a:gd name="connsiteX1" fmla="*/ 1029354 w 1029747"/>
              <a:gd name="connsiteY1" fmla="*/ 1983204 h 2096738"/>
              <a:gd name="connsiteX2" fmla="*/ 916293 w 1029747"/>
              <a:gd name="connsiteY2" fmla="*/ 2096266 h 2096738"/>
              <a:gd name="connsiteX3" fmla="*/ 112668 w 1029747"/>
              <a:gd name="connsiteY3" fmla="*/ 2096266 h 2096738"/>
              <a:gd name="connsiteX4" fmla="*/ -393 w 1029747"/>
              <a:gd name="connsiteY4" fmla="*/ 1983204 h 2096738"/>
              <a:gd name="connsiteX5" fmla="*/ -393 w 1029747"/>
              <a:gd name="connsiteY5" fmla="*/ 112589 h 2096738"/>
              <a:gd name="connsiteX6" fmla="*/ 112668 w 1029747"/>
              <a:gd name="connsiteY6" fmla="*/ -472 h 2096738"/>
              <a:gd name="connsiteX7" fmla="*/ 239351 w 1029747"/>
              <a:gd name="connsiteY7" fmla="*/ -472 h 2096738"/>
              <a:gd name="connsiteX8" fmla="*/ 257353 w 1029747"/>
              <a:gd name="connsiteY8" fmla="*/ 12767 h 2096738"/>
              <a:gd name="connsiteX9" fmla="*/ 278118 w 1029747"/>
              <a:gd name="connsiteY9" fmla="*/ 78013 h 2096738"/>
              <a:gd name="connsiteX10" fmla="*/ 296120 w 1029747"/>
              <a:gd name="connsiteY10" fmla="*/ 91253 h 2096738"/>
              <a:gd name="connsiteX11" fmla="*/ 732936 w 1029747"/>
              <a:gd name="connsiteY11" fmla="*/ 91253 h 2096738"/>
              <a:gd name="connsiteX12" fmla="*/ 750939 w 1029747"/>
              <a:gd name="connsiteY12" fmla="*/ 78013 h 2096738"/>
              <a:gd name="connsiteX13" fmla="*/ 771703 w 1029747"/>
              <a:gd name="connsiteY13" fmla="*/ 12767 h 2096738"/>
              <a:gd name="connsiteX14" fmla="*/ 789705 w 1029747"/>
              <a:gd name="connsiteY14" fmla="*/ -472 h 2096738"/>
              <a:gd name="connsiteX15" fmla="*/ 916388 w 1029747"/>
              <a:gd name="connsiteY15" fmla="*/ -472 h 2096738"/>
              <a:gd name="connsiteX16" fmla="*/ 1029354 w 1029747"/>
              <a:gd name="connsiteY16" fmla="*/ 112589 h 209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29747" h="2096738">
                <a:moveTo>
                  <a:pt x="1029354" y="112589"/>
                </a:moveTo>
                <a:lnTo>
                  <a:pt x="1029354" y="1983204"/>
                </a:lnTo>
                <a:cubicBezTo>
                  <a:pt x="1029202" y="2045584"/>
                  <a:pt x="978672" y="2096114"/>
                  <a:pt x="916293" y="2096266"/>
                </a:cubicBezTo>
                <a:lnTo>
                  <a:pt x="112668" y="2096266"/>
                </a:lnTo>
                <a:cubicBezTo>
                  <a:pt x="50289" y="2096114"/>
                  <a:pt x="-241" y="2045584"/>
                  <a:pt x="-393" y="1983204"/>
                </a:cubicBezTo>
                <a:lnTo>
                  <a:pt x="-393" y="112589"/>
                </a:lnTo>
                <a:cubicBezTo>
                  <a:pt x="-241" y="50210"/>
                  <a:pt x="50289" y="-320"/>
                  <a:pt x="112668" y="-472"/>
                </a:cubicBezTo>
                <a:lnTo>
                  <a:pt x="239351" y="-472"/>
                </a:lnTo>
                <a:cubicBezTo>
                  <a:pt x="247580" y="-415"/>
                  <a:pt x="254838" y="4928"/>
                  <a:pt x="257353" y="12767"/>
                </a:cubicBezTo>
                <a:lnTo>
                  <a:pt x="278118" y="78013"/>
                </a:lnTo>
                <a:cubicBezTo>
                  <a:pt x="280632" y="85853"/>
                  <a:pt x="287890" y="91196"/>
                  <a:pt x="296120" y="91253"/>
                </a:cubicBezTo>
                <a:lnTo>
                  <a:pt x="732936" y="91253"/>
                </a:lnTo>
                <a:cubicBezTo>
                  <a:pt x="741166" y="91196"/>
                  <a:pt x="748424" y="85853"/>
                  <a:pt x="750939" y="78013"/>
                </a:cubicBezTo>
                <a:lnTo>
                  <a:pt x="771703" y="12767"/>
                </a:lnTo>
                <a:cubicBezTo>
                  <a:pt x="774218" y="4928"/>
                  <a:pt x="781476" y="-415"/>
                  <a:pt x="789705" y="-472"/>
                </a:cubicBezTo>
                <a:lnTo>
                  <a:pt x="916388" y="-472"/>
                </a:lnTo>
                <a:cubicBezTo>
                  <a:pt x="978729" y="-263"/>
                  <a:pt x="1029202" y="50248"/>
                  <a:pt x="1029354" y="11258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Graphic 10">
            <a:extLst>
              <a:ext uri="{FF2B5EF4-FFF2-40B4-BE49-F238E27FC236}">
                <a16:creationId xmlns:a16="http://schemas.microsoft.com/office/drawing/2014/main" id="{7F10BE4D-1D09-F649-B2CD-66A8CE8DD4D2}"/>
              </a:ext>
            </a:extLst>
          </p:cNvPr>
          <p:cNvSpPr/>
          <p:nvPr userDrawn="1"/>
        </p:nvSpPr>
        <p:spPr>
          <a:xfrm>
            <a:off x="5029895" y="10085813"/>
            <a:ext cx="3338292" cy="6797324"/>
          </a:xfrm>
          <a:custGeom>
            <a:avLst/>
            <a:gdLst>
              <a:gd name="connsiteX0" fmla="*/ 1029354 w 1029747"/>
              <a:gd name="connsiteY0" fmla="*/ 112589 h 2096738"/>
              <a:gd name="connsiteX1" fmla="*/ 1029354 w 1029747"/>
              <a:gd name="connsiteY1" fmla="*/ 1983204 h 2096738"/>
              <a:gd name="connsiteX2" fmla="*/ 916293 w 1029747"/>
              <a:gd name="connsiteY2" fmla="*/ 2096266 h 2096738"/>
              <a:gd name="connsiteX3" fmla="*/ 112668 w 1029747"/>
              <a:gd name="connsiteY3" fmla="*/ 2096266 h 2096738"/>
              <a:gd name="connsiteX4" fmla="*/ -393 w 1029747"/>
              <a:gd name="connsiteY4" fmla="*/ 1983204 h 2096738"/>
              <a:gd name="connsiteX5" fmla="*/ -393 w 1029747"/>
              <a:gd name="connsiteY5" fmla="*/ 112589 h 2096738"/>
              <a:gd name="connsiteX6" fmla="*/ 112668 w 1029747"/>
              <a:gd name="connsiteY6" fmla="*/ -472 h 2096738"/>
              <a:gd name="connsiteX7" fmla="*/ 239351 w 1029747"/>
              <a:gd name="connsiteY7" fmla="*/ -472 h 2096738"/>
              <a:gd name="connsiteX8" fmla="*/ 257353 w 1029747"/>
              <a:gd name="connsiteY8" fmla="*/ 12767 h 2096738"/>
              <a:gd name="connsiteX9" fmla="*/ 278118 w 1029747"/>
              <a:gd name="connsiteY9" fmla="*/ 78013 h 2096738"/>
              <a:gd name="connsiteX10" fmla="*/ 296120 w 1029747"/>
              <a:gd name="connsiteY10" fmla="*/ 91253 h 2096738"/>
              <a:gd name="connsiteX11" fmla="*/ 732936 w 1029747"/>
              <a:gd name="connsiteY11" fmla="*/ 91253 h 2096738"/>
              <a:gd name="connsiteX12" fmla="*/ 750939 w 1029747"/>
              <a:gd name="connsiteY12" fmla="*/ 78013 h 2096738"/>
              <a:gd name="connsiteX13" fmla="*/ 771703 w 1029747"/>
              <a:gd name="connsiteY13" fmla="*/ 12767 h 2096738"/>
              <a:gd name="connsiteX14" fmla="*/ 789705 w 1029747"/>
              <a:gd name="connsiteY14" fmla="*/ -472 h 2096738"/>
              <a:gd name="connsiteX15" fmla="*/ 916388 w 1029747"/>
              <a:gd name="connsiteY15" fmla="*/ -472 h 2096738"/>
              <a:gd name="connsiteX16" fmla="*/ 1029354 w 1029747"/>
              <a:gd name="connsiteY16" fmla="*/ 112589 h 209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29747" h="2096738">
                <a:moveTo>
                  <a:pt x="1029354" y="112589"/>
                </a:moveTo>
                <a:lnTo>
                  <a:pt x="1029354" y="1983204"/>
                </a:lnTo>
                <a:cubicBezTo>
                  <a:pt x="1029202" y="2045584"/>
                  <a:pt x="978672" y="2096114"/>
                  <a:pt x="916293" y="2096266"/>
                </a:cubicBezTo>
                <a:lnTo>
                  <a:pt x="112668" y="2096266"/>
                </a:lnTo>
                <a:cubicBezTo>
                  <a:pt x="50289" y="2096114"/>
                  <a:pt x="-241" y="2045584"/>
                  <a:pt x="-393" y="1983204"/>
                </a:cubicBezTo>
                <a:lnTo>
                  <a:pt x="-393" y="112589"/>
                </a:lnTo>
                <a:cubicBezTo>
                  <a:pt x="-241" y="50210"/>
                  <a:pt x="50289" y="-320"/>
                  <a:pt x="112668" y="-472"/>
                </a:cubicBezTo>
                <a:lnTo>
                  <a:pt x="239351" y="-472"/>
                </a:lnTo>
                <a:cubicBezTo>
                  <a:pt x="247580" y="-415"/>
                  <a:pt x="254838" y="4928"/>
                  <a:pt x="257353" y="12767"/>
                </a:cubicBezTo>
                <a:lnTo>
                  <a:pt x="278118" y="78013"/>
                </a:lnTo>
                <a:cubicBezTo>
                  <a:pt x="280632" y="85853"/>
                  <a:pt x="287890" y="91196"/>
                  <a:pt x="296120" y="91253"/>
                </a:cubicBezTo>
                <a:lnTo>
                  <a:pt x="732936" y="91253"/>
                </a:lnTo>
                <a:cubicBezTo>
                  <a:pt x="741166" y="91196"/>
                  <a:pt x="748424" y="85853"/>
                  <a:pt x="750939" y="78013"/>
                </a:cubicBezTo>
                <a:lnTo>
                  <a:pt x="771703" y="12767"/>
                </a:lnTo>
                <a:cubicBezTo>
                  <a:pt x="774218" y="4928"/>
                  <a:pt x="781476" y="-415"/>
                  <a:pt x="789705" y="-472"/>
                </a:cubicBezTo>
                <a:lnTo>
                  <a:pt x="916388" y="-472"/>
                </a:lnTo>
                <a:cubicBezTo>
                  <a:pt x="978729" y="-263"/>
                  <a:pt x="1029202" y="50248"/>
                  <a:pt x="1029354" y="112589"/>
                </a:cubicBezTo>
                <a:close/>
              </a:path>
            </a:pathLst>
          </a:custGeom>
          <a:solidFill>
            <a:srgbClr val="EFFF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4" name="Picture Placeholder 20">
            <a:extLst>
              <a:ext uri="{FF2B5EF4-FFF2-40B4-BE49-F238E27FC236}">
                <a16:creationId xmlns:a16="http://schemas.microsoft.com/office/drawing/2014/main" id="{E4FFA254-4B72-D448-584C-5671C19B6D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63696" y="8137500"/>
            <a:ext cx="1533776" cy="1533776"/>
          </a:xfrm>
          <a:custGeom>
            <a:avLst/>
            <a:gdLst>
              <a:gd name="connsiteX0" fmla="*/ 766888 w 1533776"/>
              <a:gd name="connsiteY0" fmla="*/ 0 h 1533776"/>
              <a:gd name="connsiteX1" fmla="*/ 1533776 w 1533776"/>
              <a:gd name="connsiteY1" fmla="*/ 766888 h 1533776"/>
              <a:gd name="connsiteX2" fmla="*/ 766888 w 1533776"/>
              <a:gd name="connsiteY2" fmla="*/ 1533776 h 1533776"/>
              <a:gd name="connsiteX3" fmla="*/ 0 w 1533776"/>
              <a:gd name="connsiteY3" fmla="*/ 766888 h 1533776"/>
              <a:gd name="connsiteX4" fmla="*/ 766888 w 1533776"/>
              <a:gd name="connsiteY4" fmla="*/ 0 h 153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776" h="1533776">
                <a:moveTo>
                  <a:pt x="766888" y="0"/>
                </a:moveTo>
                <a:cubicBezTo>
                  <a:pt x="1190428" y="0"/>
                  <a:pt x="1533776" y="343347"/>
                  <a:pt x="1533776" y="766888"/>
                </a:cubicBezTo>
                <a:cubicBezTo>
                  <a:pt x="1533776" y="1190429"/>
                  <a:pt x="1190428" y="1533776"/>
                  <a:pt x="766888" y="1533776"/>
                </a:cubicBezTo>
                <a:cubicBezTo>
                  <a:pt x="343348" y="1533776"/>
                  <a:pt x="0" y="1190429"/>
                  <a:pt x="0" y="766888"/>
                </a:cubicBezTo>
                <a:cubicBezTo>
                  <a:pt x="0" y="343347"/>
                  <a:pt x="343348" y="0"/>
                  <a:pt x="7668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35" name="Picture Placeholder 20">
            <a:extLst>
              <a:ext uri="{FF2B5EF4-FFF2-40B4-BE49-F238E27FC236}">
                <a16:creationId xmlns:a16="http://schemas.microsoft.com/office/drawing/2014/main" id="{E961AF73-661D-1436-83E1-46DD603A5E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908684" y="5472129"/>
            <a:ext cx="1533776" cy="1533776"/>
          </a:xfrm>
          <a:custGeom>
            <a:avLst/>
            <a:gdLst>
              <a:gd name="connsiteX0" fmla="*/ 766888 w 1533776"/>
              <a:gd name="connsiteY0" fmla="*/ 0 h 1533776"/>
              <a:gd name="connsiteX1" fmla="*/ 1533776 w 1533776"/>
              <a:gd name="connsiteY1" fmla="*/ 766888 h 1533776"/>
              <a:gd name="connsiteX2" fmla="*/ 766888 w 1533776"/>
              <a:gd name="connsiteY2" fmla="*/ 1533776 h 1533776"/>
              <a:gd name="connsiteX3" fmla="*/ 0 w 1533776"/>
              <a:gd name="connsiteY3" fmla="*/ 766888 h 1533776"/>
              <a:gd name="connsiteX4" fmla="*/ 766888 w 1533776"/>
              <a:gd name="connsiteY4" fmla="*/ 0 h 153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776" h="1533776">
                <a:moveTo>
                  <a:pt x="766888" y="0"/>
                </a:moveTo>
                <a:cubicBezTo>
                  <a:pt x="1190428" y="0"/>
                  <a:pt x="1533776" y="343347"/>
                  <a:pt x="1533776" y="766888"/>
                </a:cubicBezTo>
                <a:cubicBezTo>
                  <a:pt x="1533776" y="1190429"/>
                  <a:pt x="1190428" y="1533776"/>
                  <a:pt x="766888" y="1533776"/>
                </a:cubicBezTo>
                <a:cubicBezTo>
                  <a:pt x="343348" y="1533776"/>
                  <a:pt x="0" y="1190429"/>
                  <a:pt x="0" y="766888"/>
                </a:cubicBezTo>
                <a:cubicBezTo>
                  <a:pt x="0" y="343347"/>
                  <a:pt x="343348" y="0"/>
                  <a:pt x="7668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36" name="Picture Placeholder 20">
            <a:extLst>
              <a:ext uri="{FF2B5EF4-FFF2-40B4-BE49-F238E27FC236}">
                <a16:creationId xmlns:a16="http://schemas.microsoft.com/office/drawing/2014/main" id="{B7154791-D869-2904-11F3-77B5B7760C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97742" y="5054396"/>
            <a:ext cx="2140044" cy="2140044"/>
          </a:xfrm>
          <a:custGeom>
            <a:avLst/>
            <a:gdLst>
              <a:gd name="connsiteX0" fmla="*/ 766888 w 1533776"/>
              <a:gd name="connsiteY0" fmla="*/ 0 h 1533776"/>
              <a:gd name="connsiteX1" fmla="*/ 1533776 w 1533776"/>
              <a:gd name="connsiteY1" fmla="*/ 766888 h 1533776"/>
              <a:gd name="connsiteX2" fmla="*/ 766888 w 1533776"/>
              <a:gd name="connsiteY2" fmla="*/ 1533776 h 1533776"/>
              <a:gd name="connsiteX3" fmla="*/ 0 w 1533776"/>
              <a:gd name="connsiteY3" fmla="*/ 766888 h 1533776"/>
              <a:gd name="connsiteX4" fmla="*/ 766888 w 1533776"/>
              <a:gd name="connsiteY4" fmla="*/ 0 h 153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776" h="1533776">
                <a:moveTo>
                  <a:pt x="766888" y="0"/>
                </a:moveTo>
                <a:cubicBezTo>
                  <a:pt x="1190428" y="0"/>
                  <a:pt x="1533776" y="343347"/>
                  <a:pt x="1533776" y="766888"/>
                </a:cubicBezTo>
                <a:cubicBezTo>
                  <a:pt x="1533776" y="1190429"/>
                  <a:pt x="1190428" y="1533776"/>
                  <a:pt x="766888" y="1533776"/>
                </a:cubicBezTo>
                <a:cubicBezTo>
                  <a:pt x="343348" y="1533776"/>
                  <a:pt x="0" y="1190429"/>
                  <a:pt x="0" y="766888"/>
                </a:cubicBezTo>
                <a:cubicBezTo>
                  <a:pt x="0" y="343347"/>
                  <a:pt x="343348" y="0"/>
                  <a:pt x="7668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37" name="Picture Placeholder 20">
            <a:extLst>
              <a:ext uri="{FF2B5EF4-FFF2-40B4-BE49-F238E27FC236}">
                <a16:creationId xmlns:a16="http://schemas.microsoft.com/office/drawing/2014/main" id="{FFEADC67-1383-1233-06CE-39E81F44E4B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722382" y="7653487"/>
            <a:ext cx="2140044" cy="2140044"/>
          </a:xfrm>
          <a:custGeom>
            <a:avLst/>
            <a:gdLst>
              <a:gd name="connsiteX0" fmla="*/ 766888 w 1533776"/>
              <a:gd name="connsiteY0" fmla="*/ 0 h 1533776"/>
              <a:gd name="connsiteX1" fmla="*/ 1533776 w 1533776"/>
              <a:gd name="connsiteY1" fmla="*/ 766888 h 1533776"/>
              <a:gd name="connsiteX2" fmla="*/ 766888 w 1533776"/>
              <a:gd name="connsiteY2" fmla="*/ 1533776 h 1533776"/>
              <a:gd name="connsiteX3" fmla="*/ 0 w 1533776"/>
              <a:gd name="connsiteY3" fmla="*/ 766888 h 1533776"/>
              <a:gd name="connsiteX4" fmla="*/ 766888 w 1533776"/>
              <a:gd name="connsiteY4" fmla="*/ 0 h 153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776" h="1533776">
                <a:moveTo>
                  <a:pt x="766888" y="0"/>
                </a:moveTo>
                <a:cubicBezTo>
                  <a:pt x="1190428" y="0"/>
                  <a:pt x="1533776" y="343347"/>
                  <a:pt x="1533776" y="766888"/>
                </a:cubicBezTo>
                <a:cubicBezTo>
                  <a:pt x="1533776" y="1190429"/>
                  <a:pt x="1190428" y="1533776"/>
                  <a:pt x="766888" y="1533776"/>
                </a:cubicBezTo>
                <a:cubicBezTo>
                  <a:pt x="343348" y="1533776"/>
                  <a:pt x="0" y="1190429"/>
                  <a:pt x="0" y="766888"/>
                </a:cubicBezTo>
                <a:cubicBezTo>
                  <a:pt x="0" y="343347"/>
                  <a:pt x="343348" y="0"/>
                  <a:pt x="7668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2652579A-AD32-5D10-BB43-3A7CECE1C695}"/>
              </a:ext>
            </a:extLst>
          </p:cNvPr>
          <p:cNvSpPr/>
          <p:nvPr userDrawn="1"/>
        </p:nvSpPr>
        <p:spPr>
          <a:xfrm>
            <a:off x="3813269" y="5020670"/>
            <a:ext cx="743289" cy="74328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C22BECE-291B-A414-E545-A810B9F3BBC7}"/>
              </a:ext>
            </a:extLst>
          </p:cNvPr>
          <p:cNvSpPr/>
          <p:nvPr userDrawn="1"/>
        </p:nvSpPr>
        <p:spPr>
          <a:xfrm>
            <a:off x="20313311" y="4360387"/>
            <a:ext cx="743289" cy="7432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58251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DB2195E-6367-07FB-C9FC-5128EAD3E7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0288" y="1096963"/>
            <a:ext cx="22321836" cy="7841297"/>
          </a:xfrm>
          <a:custGeom>
            <a:avLst/>
            <a:gdLst>
              <a:gd name="connsiteX0" fmla="*/ 640799 w 22321836"/>
              <a:gd name="connsiteY0" fmla="*/ 0 h 7157351"/>
              <a:gd name="connsiteX1" fmla="*/ 21681040 w 22321836"/>
              <a:gd name="connsiteY1" fmla="*/ 0 h 7157351"/>
              <a:gd name="connsiteX2" fmla="*/ 22321836 w 22321836"/>
              <a:gd name="connsiteY2" fmla="*/ 640798 h 7157351"/>
              <a:gd name="connsiteX3" fmla="*/ 22321836 w 22321836"/>
              <a:gd name="connsiteY3" fmla="*/ 6516553 h 7157351"/>
              <a:gd name="connsiteX4" fmla="*/ 21681040 w 22321836"/>
              <a:gd name="connsiteY4" fmla="*/ 7157351 h 7157351"/>
              <a:gd name="connsiteX5" fmla="*/ 640799 w 22321836"/>
              <a:gd name="connsiteY5" fmla="*/ 7157351 h 7157351"/>
              <a:gd name="connsiteX6" fmla="*/ 0 w 22321836"/>
              <a:gd name="connsiteY6" fmla="*/ 6516553 h 7157351"/>
              <a:gd name="connsiteX7" fmla="*/ 0 w 22321836"/>
              <a:gd name="connsiteY7" fmla="*/ 640798 h 7157351"/>
              <a:gd name="connsiteX8" fmla="*/ 640799 w 22321836"/>
              <a:gd name="connsiteY8" fmla="*/ 0 h 715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21836" h="7157351">
                <a:moveTo>
                  <a:pt x="640799" y="0"/>
                </a:moveTo>
                <a:lnTo>
                  <a:pt x="21681040" y="0"/>
                </a:lnTo>
                <a:cubicBezTo>
                  <a:pt x="22034942" y="0"/>
                  <a:pt x="22321836" y="286895"/>
                  <a:pt x="22321836" y="640798"/>
                </a:cubicBezTo>
                <a:lnTo>
                  <a:pt x="22321836" y="6516553"/>
                </a:lnTo>
                <a:cubicBezTo>
                  <a:pt x="22321836" y="6870456"/>
                  <a:pt x="22034942" y="7157351"/>
                  <a:pt x="21681040" y="7157351"/>
                </a:cubicBezTo>
                <a:lnTo>
                  <a:pt x="640799" y="7157351"/>
                </a:lnTo>
                <a:cubicBezTo>
                  <a:pt x="286895" y="7157351"/>
                  <a:pt x="0" y="6870456"/>
                  <a:pt x="0" y="6516553"/>
                </a:cubicBezTo>
                <a:lnTo>
                  <a:pt x="0" y="640798"/>
                </a:lnTo>
                <a:cubicBezTo>
                  <a:pt x="0" y="286895"/>
                  <a:pt x="286895" y="0"/>
                  <a:pt x="640799" y="0"/>
                </a:cubicBezTo>
                <a:close/>
              </a:path>
            </a:pathLst>
          </a:custGeom>
          <a:pattFill prst="pct90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22678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42277D3-2465-0DBA-8D0A-D98CE89725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834964" y="1096962"/>
            <a:ext cx="11520000" cy="11520000"/>
          </a:xfrm>
          <a:custGeom>
            <a:avLst/>
            <a:gdLst>
              <a:gd name="connsiteX0" fmla="*/ 858355 w 11520000"/>
              <a:gd name="connsiteY0" fmla="*/ 0 h 11520000"/>
              <a:gd name="connsiteX1" fmla="*/ 10661644 w 11520000"/>
              <a:gd name="connsiteY1" fmla="*/ 0 h 11520000"/>
              <a:gd name="connsiteX2" fmla="*/ 11520000 w 11520000"/>
              <a:gd name="connsiteY2" fmla="*/ 858355 h 11520000"/>
              <a:gd name="connsiteX3" fmla="*/ 11520000 w 11520000"/>
              <a:gd name="connsiteY3" fmla="*/ 10661645 h 11520000"/>
              <a:gd name="connsiteX4" fmla="*/ 10661644 w 11520000"/>
              <a:gd name="connsiteY4" fmla="*/ 11520000 h 11520000"/>
              <a:gd name="connsiteX5" fmla="*/ 858355 w 11520000"/>
              <a:gd name="connsiteY5" fmla="*/ 11520000 h 11520000"/>
              <a:gd name="connsiteX6" fmla="*/ 0 w 11520000"/>
              <a:gd name="connsiteY6" fmla="*/ 10661645 h 11520000"/>
              <a:gd name="connsiteX7" fmla="*/ 0 w 11520000"/>
              <a:gd name="connsiteY7" fmla="*/ 858355 h 11520000"/>
              <a:gd name="connsiteX8" fmla="*/ 858355 w 11520000"/>
              <a:gd name="connsiteY8" fmla="*/ 0 h 115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0000" h="11520000">
                <a:moveTo>
                  <a:pt x="858355" y="0"/>
                </a:moveTo>
                <a:lnTo>
                  <a:pt x="10661644" y="0"/>
                </a:lnTo>
                <a:cubicBezTo>
                  <a:pt x="11135700" y="0"/>
                  <a:pt x="11520000" y="384299"/>
                  <a:pt x="11520000" y="858355"/>
                </a:cubicBezTo>
                <a:lnTo>
                  <a:pt x="11520000" y="10661645"/>
                </a:lnTo>
                <a:cubicBezTo>
                  <a:pt x="11520000" y="11135701"/>
                  <a:pt x="11135700" y="11520000"/>
                  <a:pt x="10661644" y="11520000"/>
                </a:cubicBezTo>
                <a:lnTo>
                  <a:pt x="858355" y="11520000"/>
                </a:lnTo>
                <a:cubicBezTo>
                  <a:pt x="384299" y="11520000"/>
                  <a:pt x="0" y="11135701"/>
                  <a:pt x="0" y="10661645"/>
                </a:cubicBezTo>
                <a:lnTo>
                  <a:pt x="0" y="858355"/>
                </a:lnTo>
                <a:cubicBezTo>
                  <a:pt x="0" y="384299"/>
                  <a:pt x="384299" y="0"/>
                  <a:pt x="85835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31597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6A1249-DD29-0070-E3D5-CA3ED30D46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605318" y="3660708"/>
            <a:ext cx="5171776" cy="5174254"/>
          </a:xfrm>
          <a:custGeom>
            <a:avLst/>
            <a:gdLst>
              <a:gd name="connsiteX0" fmla="*/ 3568451 w 6749026"/>
              <a:gd name="connsiteY0" fmla="*/ 0 h 6752258"/>
              <a:gd name="connsiteX1" fmla="*/ 6749026 w 6749026"/>
              <a:gd name="connsiteY1" fmla="*/ 1948065 h 6752258"/>
              <a:gd name="connsiteX2" fmla="*/ 5670733 w 6749026"/>
              <a:gd name="connsiteY2" fmla="*/ 1792841 h 6752258"/>
              <a:gd name="connsiteX3" fmla="*/ 3483118 w 6749026"/>
              <a:gd name="connsiteY3" fmla="*/ 2468067 h 6752258"/>
              <a:gd name="connsiteX4" fmla="*/ 2071254 w 6749026"/>
              <a:gd name="connsiteY4" fmla="*/ 4245386 h 6752258"/>
              <a:gd name="connsiteX5" fmla="*/ 1799741 w 6749026"/>
              <a:gd name="connsiteY5" fmla="*/ 5665688 h 6752258"/>
              <a:gd name="connsiteX6" fmla="*/ 1954890 w 6749026"/>
              <a:gd name="connsiteY6" fmla="*/ 6752258 h 6752258"/>
              <a:gd name="connsiteX7" fmla="*/ 620600 w 6749026"/>
              <a:gd name="connsiteY7" fmla="*/ 5580315 h 6752258"/>
              <a:gd name="connsiteX8" fmla="*/ 0 w 6749026"/>
              <a:gd name="connsiteY8" fmla="*/ 3570160 h 6752258"/>
              <a:gd name="connsiteX9" fmla="*/ 248240 w 6749026"/>
              <a:gd name="connsiteY9" fmla="*/ 2258514 h 6752258"/>
              <a:gd name="connsiteX10" fmla="*/ 3568451 w 6749026"/>
              <a:gd name="connsiteY10" fmla="*/ 0 h 6752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49026" h="6752258">
                <a:moveTo>
                  <a:pt x="3568451" y="0"/>
                </a:moveTo>
                <a:cubicBezTo>
                  <a:pt x="4933771" y="0"/>
                  <a:pt x="6143941" y="745077"/>
                  <a:pt x="6749026" y="1948065"/>
                </a:cubicBezTo>
                <a:cubicBezTo>
                  <a:pt x="6399939" y="1847170"/>
                  <a:pt x="6035336" y="1792841"/>
                  <a:pt x="5670733" y="1792841"/>
                </a:cubicBezTo>
                <a:cubicBezTo>
                  <a:pt x="4879468" y="1792841"/>
                  <a:pt x="4126991" y="2025678"/>
                  <a:pt x="3483118" y="2468067"/>
                </a:cubicBezTo>
                <a:cubicBezTo>
                  <a:pt x="2839245" y="2910456"/>
                  <a:pt x="2350524" y="3523592"/>
                  <a:pt x="2071254" y="4245386"/>
                </a:cubicBezTo>
                <a:cubicBezTo>
                  <a:pt x="1892831" y="4695536"/>
                  <a:pt x="1799741" y="5176731"/>
                  <a:pt x="1799741" y="5665688"/>
                </a:cubicBezTo>
                <a:cubicBezTo>
                  <a:pt x="1799741" y="6030465"/>
                  <a:pt x="1854043" y="6395242"/>
                  <a:pt x="1954890" y="6752258"/>
                </a:cubicBezTo>
                <a:cubicBezTo>
                  <a:pt x="1419623" y="6480616"/>
                  <a:pt x="961930" y="6077032"/>
                  <a:pt x="620600" y="5580315"/>
                </a:cubicBezTo>
                <a:cubicBezTo>
                  <a:pt x="217210" y="4982701"/>
                  <a:pt x="0" y="4291953"/>
                  <a:pt x="0" y="3570160"/>
                </a:cubicBezTo>
                <a:cubicBezTo>
                  <a:pt x="0" y="3120009"/>
                  <a:pt x="85333" y="2677620"/>
                  <a:pt x="248240" y="2258514"/>
                </a:cubicBezTo>
                <a:cubicBezTo>
                  <a:pt x="791265" y="884779"/>
                  <a:pt x="2094525" y="0"/>
                  <a:pt x="3568451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9CF1FB2-3EF2-4BEA-DF28-04A430460FE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909138" y="7497677"/>
            <a:ext cx="5171778" cy="5176734"/>
          </a:xfrm>
          <a:custGeom>
            <a:avLst/>
            <a:gdLst>
              <a:gd name="connsiteX0" fmla="*/ 4801893 w 6749026"/>
              <a:gd name="connsiteY0" fmla="*/ 0 h 6755494"/>
              <a:gd name="connsiteX1" fmla="*/ 6128426 w 6749026"/>
              <a:gd name="connsiteY1" fmla="*/ 1172505 h 6755494"/>
              <a:gd name="connsiteX2" fmla="*/ 6749026 w 6749026"/>
              <a:gd name="connsiteY2" fmla="*/ 3183623 h 6755494"/>
              <a:gd name="connsiteX3" fmla="*/ 6500786 w 6749026"/>
              <a:gd name="connsiteY3" fmla="*/ 4495897 h 6755494"/>
              <a:gd name="connsiteX4" fmla="*/ 3180576 w 6749026"/>
              <a:gd name="connsiteY4" fmla="*/ 6755494 h 6755494"/>
              <a:gd name="connsiteX5" fmla="*/ 0 w 6749026"/>
              <a:gd name="connsiteY5" fmla="*/ 4806495 h 6755494"/>
              <a:gd name="connsiteX6" fmla="*/ 1086051 w 6749026"/>
              <a:gd name="connsiteY6" fmla="*/ 4961794 h 6755494"/>
              <a:gd name="connsiteX7" fmla="*/ 3265908 w 6749026"/>
              <a:gd name="connsiteY7" fmla="*/ 4286245 h 6755494"/>
              <a:gd name="connsiteX8" fmla="*/ 4685530 w 6749026"/>
              <a:gd name="connsiteY8" fmla="*/ 2508074 h 6755494"/>
              <a:gd name="connsiteX9" fmla="*/ 4957043 w 6749026"/>
              <a:gd name="connsiteY9" fmla="*/ 1087091 h 6755494"/>
              <a:gd name="connsiteX10" fmla="*/ 4801893 w 6749026"/>
              <a:gd name="connsiteY10" fmla="*/ 0 h 675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49026" h="6755494">
                <a:moveTo>
                  <a:pt x="4801893" y="0"/>
                </a:moveTo>
                <a:cubicBezTo>
                  <a:pt x="5329404" y="271773"/>
                  <a:pt x="5787096" y="675550"/>
                  <a:pt x="6128426" y="1172505"/>
                </a:cubicBezTo>
                <a:cubicBezTo>
                  <a:pt x="6539574" y="1770406"/>
                  <a:pt x="6749026" y="2461485"/>
                  <a:pt x="6749026" y="3183623"/>
                </a:cubicBezTo>
                <a:cubicBezTo>
                  <a:pt x="6749026" y="3633990"/>
                  <a:pt x="6663694" y="4076591"/>
                  <a:pt x="6500786" y="4495897"/>
                </a:cubicBezTo>
                <a:cubicBezTo>
                  <a:pt x="5965518" y="5870291"/>
                  <a:pt x="4662258" y="6755494"/>
                  <a:pt x="3180576" y="6755494"/>
                </a:cubicBezTo>
                <a:cubicBezTo>
                  <a:pt x="1815255" y="6755494"/>
                  <a:pt x="612843" y="6010060"/>
                  <a:pt x="0" y="4806495"/>
                </a:cubicBezTo>
                <a:cubicBezTo>
                  <a:pt x="356845" y="4907439"/>
                  <a:pt x="713691" y="4961794"/>
                  <a:pt x="1086051" y="4961794"/>
                </a:cubicBezTo>
                <a:cubicBezTo>
                  <a:pt x="1869559" y="4961794"/>
                  <a:pt x="2622036" y="4728846"/>
                  <a:pt x="3265908" y="4286245"/>
                </a:cubicBezTo>
                <a:cubicBezTo>
                  <a:pt x="3909780" y="3843643"/>
                  <a:pt x="4398503" y="3230213"/>
                  <a:pt x="4685530" y="2508074"/>
                </a:cubicBezTo>
                <a:cubicBezTo>
                  <a:pt x="4863953" y="2049943"/>
                  <a:pt x="4957043" y="1576282"/>
                  <a:pt x="4957043" y="1087091"/>
                </a:cubicBezTo>
                <a:cubicBezTo>
                  <a:pt x="4957043" y="714374"/>
                  <a:pt x="4902740" y="357187"/>
                  <a:pt x="480189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7184855-C06C-6300-BE6B-5D1B633A24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68668" y="5594213"/>
            <a:ext cx="5171776" cy="5174254"/>
          </a:xfrm>
          <a:custGeom>
            <a:avLst/>
            <a:gdLst>
              <a:gd name="connsiteX0" fmla="*/ 1947133 w 6749025"/>
              <a:gd name="connsiteY0" fmla="*/ 0 h 6752258"/>
              <a:gd name="connsiteX1" fmla="*/ 1799740 w 6749025"/>
              <a:gd name="connsiteY1" fmla="*/ 1086570 h 6752258"/>
              <a:gd name="connsiteX2" fmla="*/ 2466885 w 6749025"/>
              <a:gd name="connsiteY2" fmla="*/ 3267472 h 6752258"/>
              <a:gd name="connsiteX3" fmla="*/ 4243352 w 6749025"/>
              <a:gd name="connsiteY3" fmla="*/ 4687775 h 6752258"/>
              <a:gd name="connsiteX4" fmla="*/ 5662975 w 6749025"/>
              <a:gd name="connsiteY4" fmla="*/ 4951656 h 6752258"/>
              <a:gd name="connsiteX5" fmla="*/ 6749025 w 6749025"/>
              <a:gd name="connsiteY5" fmla="*/ 4804193 h 6752258"/>
              <a:gd name="connsiteX6" fmla="*/ 5577643 w 6749025"/>
              <a:gd name="connsiteY6" fmla="*/ 6131360 h 6752258"/>
              <a:gd name="connsiteX7" fmla="*/ 3568449 w 6749025"/>
              <a:gd name="connsiteY7" fmla="*/ 6752258 h 6752258"/>
              <a:gd name="connsiteX8" fmla="*/ 2265189 w 6749025"/>
              <a:gd name="connsiteY8" fmla="*/ 6503899 h 6752258"/>
              <a:gd name="connsiteX9" fmla="*/ 0 w 6749025"/>
              <a:gd name="connsiteY9" fmla="*/ 3182099 h 6752258"/>
              <a:gd name="connsiteX10" fmla="*/ 1947133 w 6749025"/>
              <a:gd name="connsiteY10" fmla="*/ 0 h 6752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49025" h="6752258">
                <a:moveTo>
                  <a:pt x="1947133" y="0"/>
                </a:moveTo>
                <a:cubicBezTo>
                  <a:pt x="1846285" y="349255"/>
                  <a:pt x="1799740" y="714032"/>
                  <a:pt x="1799740" y="1086570"/>
                </a:cubicBezTo>
                <a:cubicBezTo>
                  <a:pt x="1799740" y="1870453"/>
                  <a:pt x="2032464" y="2623291"/>
                  <a:pt x="2466885" y="3267472"/>
                </a:cubicBezTo>
                <a:cubicBezTo>
                  <a:pt x="2909062" y="3911653"/>
                  <a:pt x="3521906" y="4400610"/>
                  <a:pt x="4243352" y="4687775"/>
                </a:cubicBezTo>
                <a:cubicBezTo>
                  <a:pt x="4701045" y="4866282"/>
                  <a:pt x="5174253" y="4951656"/>
                  <a:pt x="5662975" y="4951656"/>
                </a:cubicBezTo>
                <a:cubicBezTo>
                  <a:pt x="6035335" y="4951656"/>
                  <a:pt x="6399937" y="4905088"/>
                  <a:pt x="6749025" y="4804193"/>
                </a:cubicBezTo>
                <a:cubicBezTo>
                  <a:pt x="6477513" y="5331956"/>
                  <a:pt x="6074123" y="5789867"/>
                  <a:pt x="5577643" y="6131360"/>
                </a:cubicBezTo>
                <a:cubicBezTo>
                  <a:pt x="4988072" y="6534944"/>
                  <a:pt x="4289897" y="6752258"/>
                  <a:pt x="3568449" y="6752258"/>
                </a:cubicBezTo>
                <a:cubicBezTo>
                  <a:pt x="3118515" y="6752258"/>
                  <a:pt x="2676337" y="6666884"/>
                  <a:pt x="2265189" y="6503899"/>
                </a:cubicBezTo>
                <a:cubicBezTo>
                  <a:pt x="892112" y="5960614"/>
                  <a:pt x="0" y="4656730"/>
                  <a:pt x="0" y="3182099"/>
                </a:cubicBezTo>
                <a:cubicBezTo>
                  <a:pt x="0" y="1816125"/>
                  <a:pt x="744720" y="605375"/>
                  <a:pt x="194713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219E095-1840-A25B-2487-5ACEDB0C3C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645790" y="5414430"/>
            <a:ext cx="5164340" cy="5174254"/>
          </a:xfrm>
          <a:custGeom>
            <a:avLst/>
            <a:gdLst>
              <a:gd name="connsiteX0" fmla="*/ 3179657 w 6739322"/>
              <a:gd name="connsiteY0" fmla="*/ 0 h 6752258"/>
              <a:gd name="connsiteX1" fmla="*/ 4482541 w 6739322"/>
              <a:gd name="connsiteY1" fmla="*/ 248359 h 6752258"/>
              <a:gd name="connsiteX2" fmla="*/ 6739322 w 6739322"/>
              <a:gd name="connsiteY2" fmla="*/ 3570160 h 6752258"/>
              <a:gd name="connsiteX3" fmla="*/ 4792752 w 6739322"/>
              <a:gd name="connsiteY3" fmla="*/ 6752258 h 6752258"/>
              <a:gd name="connsiteX4" fmla="*/ 4947856 w 6739322"/>
              <a:gd name="connsiteY4" fmla="*/ 5665687 h 6752258"/>
              <a:gd name="connsiteX5" fmla="*/ 4273149 w 6739322"/>
              <a:gd name="connsiteY5" fmla="*/ 3484786 h 6752258"/>
              <a:gd name="connsiteX6" fmla="*/ 2497194 w 6739322"/>
              <a:gd name="connsiteY6" fmla="*/ 2064484 h 6752258"/>
              <a:gd name="connsiteX7" fmla="*/ 1077981 w 6739322"/>
              <a:gd name="connsiteY7" fmla="*/ 1800602 h 6752258"/>
              <a:gd name="connsiteX8" fmla="*/ 0 w 6739322"/>
              <a:gd name="connsiteY8" fmla="*/ 1948065 h 6752258"/>
              <a:gd name="connsiteX9" fmla="*/ 1163289 w 6739322"/>
              <a:gd name="connsiteY9" fmla="*/ 620898 h 6752258"/>
              <a:gd name="connsiteX10" fmla="*/ 3179657 w 6739322"/>
              <a:gd name="connsiteY10" fmla="*/ 0 h 6752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39322" h="6752258">
                <a:moveTo>
                  <a:pt x="3179657" y="0"/>
                </a:moveTo>
                <a:cubicBezTo>
                  <a:pt x="3629462" y="0"/>
                  <a:pt x="4063757" y="85374"/>
                  <a:pt x="4482541" y="248359"/>
                </a:cubicBezTo>
                <a:cubicBezTo>
                  <a:pt x="5855222" y="791644"/>
                  <a:pt x="6739322" y="2095529"/>
                  <a:pt x="6739322" y="3570160"/>
                </a:cubicBezTo>
                <a:cubicBezTo>
                  <a:pt x="6739322" y="4936134"/>
                  <a:pt x="6002572" y="6139122"/>
                  <a:pt x="4792752" y="6752258"/>
                </a:cubicBezTo>
                <a:cubicBezTo>
                  <a:pt x="4893570" y="6403003"/>
                  <a:pt x="4947856" y="6038226"/>
                  <a:pt x="4947856" y="5665687"/>
                </a:cubicBezTo>
                <a:cubicBezTo>
                  <a:pt x="4947856" y="4881805"/>
                  <a:pt x="4715199" y="4128967"/>
                  <a:pt x="4273149" y="3484786"/>
                </a:cubicBezTo>
                <a:cubicBezTo>
                  <a:pt x="3831099" y="2840606"/>
                  <a:pt x="3218434" y="2351649"/>
                  <a:pt x="2497194" y="2064484"/>
                </a:cubicBezTo>
                <a:cubicBezTo>
                  <a:pt x="2047389" y="1885976"/>
                  <a:pt x="1566563" y="1800602"/>
                  <a:pt x="1077981" y="1800602"/>
                </a:cubicBezTo>
                <a:cubicBezTo>
                  <a:pt x="713484" y="1800602"/>
                  <a:pt x="348987" y="1847170"/>
                  <a:pt x="0" y="1948065"/>
                </a:cubicBezTo>
                <a:cubicBezTo>
                  <a:pt x="271434" y="1420303"/>
                  <a:pt x="666953" y="962391"/>
                  <a:pt x="1163289" y="620898"/>
                </a:cubicBezTo>
                <a:cubicBezTo>
                  <a:pt x="1760444" y="217314"/>
                  <a:pt x="2450662" y="0"/>
                  <a:pt x="317965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28322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D098DED7-451D-0221-8F5D-D7AB82D6DB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382413" cy="99441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24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28511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F6DA5E0-0CCD-4940-C94E-DA586A9F34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5984" y="1127490"/>
            <a:ext cx="22292916" cy="11499784"/>
          </a:xfrm>
          <a:custGeom>
            <a:avLst/>
            <a:gdLst>
              <a:gd name="connsiteX0" fmla="*/ 1611796 w 22292916"/>
              <a:gd name="connsiteY0" fmla="*/ 2769 h 11499784"/>
              <a:gd name="connsiteX1" fmla="*/ 15015841 w 22292916"/>
              <a:gd name="connsiteY1" fmla="*/ 2769 h 11499784"/>
              <a:gd name="connsiteX2" fmla="*/ 15878828 w 22292916"/>
              <a:gd name="connsiteY2" fmla="*/ 825254 h 11499784"/>
              <a:gd name="connsiteX3" fmla="*/ 15878828 w 22292916"/>
              <a:gd name="connsiteY3" fmla="*/ 9838231 h 11499784"/>
              <a:gd name="connsiteX4" fmla="*/ 15779956 w 22292916"/>
              <a:gd name="connsiteY4" fmla="*/ 10083041 h 11499784"/>
              <a:gd name="connsiteX5" fmla="*/ 14550837 w 22292916"/>
              <a:gd name="connsiteY5" fmla="*/ 11379748 h 11499784"/>
              <a:gd name="connsiteX6" fmla="*/ 14267450 w 22292916"/>
              <a:gd name="connsiteY6" fmla="*/ 11498205 h 11499784"/>
              <a:gd name="connsiteX7" fmla="*/ 863403 w 22292916"/>
              <a:gd name="connsiteY7" fmla="*/ 11498205 h 11499784"/>
              <a:gd name="connsiteX8" fmla="*/ 1 w 22292916"/>
              <a:gd name="connsiteY8" fmla="*/ 10674535 h 11499784"/>
              <a:gd name="connsiteX9" fmla="*/ 1 w 22292916"/>
              <a:gd name="connsiteY9" fmla="*/ 1662744 h 11499784"/>
              <a:gd name="connsiteX10" fmla="*/ 98877 w 22292916"/>
              <a:gd name="connsiteY10" fmla="*/ 1417933 h 11499784"/>
              <a:gd name="connsiteX11" fmla="*/ 1328408 w 22292916"/>
              <a:gd name="connsiteY11" fmla="*/ 121226 h 11499784"/>
              <a:gd name="connsiteX12" fmla="*/ 1611796 w 22292916"/>
              <a:gd name="connsiteY12" fmla="*/ 2769 h 11499784"/>
              <a:gd name="connsiteX13" fmla="*/ 20042772 w 22292916"/>
              <a:gd name="connsiteY13" fmla="*/ 5 h 11499784"/>
              <a:gd name="connsiteX14" fmla="*/ 20679880 w 22292916"/>
              <a:gd name="connsiteY14" fmla="*/ 5 h 11499784"/>
              <a:gd name="connsiteX15" fmla="*/ 20963264 w 22292916"/>
              <a:gd name="connsiteY15" fmla="*/ 118462 h 11499784"/>
              <a:gd name="connsiteX16" fmla="*/ 22194040 w 22292916"/>
              <a:gd name="connsiteY16" fmla="*/ 1417932 h 11499784"/>
              <a:gd name="connsiteX17" fmla="*/ 22292916 w 22292916"/>
              <a:gd name="connsiteY17" fmla="*/ 1662743 h 11499784"/>
              <a:gd name="connsiteX18" fmla="*/ 22292916 w 22292916"/>
              <a:gd name="connsiteY18" fmla="*/ 10676115 h 11499784"/>
              <a:gd name="connsiteX19" fmla="*/ 21429512 w 22292916"/>
              <a:gd name="connsiteY19" fmla="*/ 11499783 h 11499784"/>
              <a:gd name="connsiteX20" fmla="*/ 20791576 w 22292916"/>
              <a:gd name="connsiteY20" fmla="*/ 11499783 h 11499784"/>
              <a:gd name="connsiteX21" fmla="*/ 20508188 w 22292916"/>
              <a:gd name="connsiteY21" fmla="*/ 11381327 h 11499784"/>
              <a:gd name="connsiteX22" fmla="*/ 19279072 w 22292916"/>
              <a:gd name="connsiteY22" fmla="*/ 10084620 h 11499784"/>
              <a:gd name="connsiteX23" fmla="*/ 19180196 w 22292916"/>
              <a:gd name="connsiteY23" fmla="*/ 9839811 h 11499784"/>
              <a:gd name="connsiteX24" fmla="*/ 19180196 w 22292916"/>
              <a:gd name="connsiteY24" fmla="*/ 824859 h 11499784"/>
              <a:gd name="connsiteX25" fmla="*/ 20042772 w 22292916"/>
              <a:gd name="connsiteY25" fmla="*/ 5 h 11499784"/>
              <a:gd name="connsiteX26" fmla="*/ 16836972 w 22292916"/>
              <a:gd name="connsiteY26" fmla="*/ 4 h 11499784"/>
              <a:gd name="connsiteX27" fmla="*/ 17473664 w 22292916"/>
              <a:gd name="connsiteY27" fmla="*/ 4 h 11499784"/>
              <a:gd name="connsiteX28" fmla="*/ 17757052 w 22292916"/>
              <a:gd name="connsiteY28" fmla="*/ 118461 h 11499784"/>
              <a:gd name="connsiteX29" fmla="*/ 18986168 w 22292916"/>
              <a:gd name="connsiteY29" fmla="*/ 1415168 h 11499784"/>
              <a:gd name="connsiteX30" fmla="*/ 19085044 w 22292916"/>
              <a:gd name="connsiteY30" fmla="*/ 1662743 h 11499784"/>
              <a:gd name="connsiteX31" fmla="*/ 19085044 w 22292916"/>
              <a:gd name="connsiteY31" fmla="*/ 10676114 h 11499784"/>
              <a:gd name="connsiteX32" fmla="*/ 18222468 w 22292916"/>
              <a:gd name="connsiteY32" fmla="*/ 11499783 h 11499784"/>
              <a:gd name="connsiteX33" fmla="*/ 17585364 w 22292916"/>
              <a:gd name="connsiteY33" fmla="*/ 11499783 h 11499784"/>
              <a:gd name="connsiteX34" fmla="*/ 17301976 w 22292916"/>
              <a:gd name="connsiteY34" fmla="*/ 11381326 h 11499784"/>
              <a:gd name="connsiteX35" fmla="*/ 16071204 w 22292916"/>
              <a:gd name="connsiteY35" fmla="*/ 10083040 h 11499784"/>
              <a:gd name="connsiteX36" fmla="*/ 15972328 w 22292916"/>
              <a:gd name="connsiteY36" fmla="*/ 9838230 h 11499784"/>
              <a:gd name="connsiteX37" fmla="*/ 15972328 w 22292916"/>
              <a:gd name="connsiteY37" fmla="*/ 825253 h 11499784"/>
              <a:gd name="connsiteX38" fmla="*/ 16836972 w 22292916"/>
              <a:gd name="connsiteY38" fmla="*/ 4 h 114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2292916" h="11499784">
                <a:moveTo>
                  <a:pt x="1611796" y="2769"/>
                </a:moveTo>
                <a:lnTo>
                  <a:pt x="15015841" y="2769"/>
                </a:lnTo>
                <a:cubicBezTo>
                  <a:pt x="15491311" y="4281"/>
                  <a:pt x="15876554" y="371446"/>
                  <a:pt x="15878828" y="825254"/>
                </a:cubicBezTo>
                <a:lnTo>
                  <a:pt x="15878828" y="9838231"/>
                </a:lnTo>
                <a:cubicBezTo>
                  <a:pt x="15878872" y="9928731"/>
                  <a:pt x="15843624" y="10015994"/>
                  <a:pt x="15779956" y="10083041"/>
                </a:cubicBezTo>
                <a:lnTo>
                  <a:pt x="14550837" y="11379748"/>
                </a:lnTo>
                <a:cubicBezTo>
                  <a:pt x="14478024" y="11455520"/>
                  <a:pt x="14375179" y="11498481"/>
                  <a:pt x="14267450" y="11498205"/>
                </a:cubicBezTo>
                <a:lnTo>
                  <a:pt x="863403" y="11498205"/>
                </a:lnTo>
                <a:cubicBezTo>
                  <a:pt x="387270" y="11496901"/>
                  <a:pt x="1572" y="11128975"/>
                  <a:pt x="1" y="10674535"/>
                </a:cubicBezTo>
                <a:lnTo>
                  <a:pt x="1" y="1662744"/>
                </a:lnTo>
                <a:cubicBezTo>
                  <a:pt x="-42" y="1572254"/>
                  <a:pt x="35207" y="1484991"/>
                  <a:pt x="98877" y="1417933"/>
                </a:cubicBezTo>
                <a:lnTo>
                  <a:pt x="1328408" y="121226"/>
                </a:lnTo>
                <a:cubicBezTo>
                  <a:pt x="1401096" y="45307"/>
                  <a:pt x="1504026" y="2279"/>
                  <a:pt x="1611796" y="2769"/>
                </a:cubicBezTo>
                <a:close/>
                <a:moveTo>
                  <a:pt x="20042772" y="5"/>
                </a:moveTo>
                <a:lnTo>
                  <a:pt x="20679880" y="5"/>
                </a:lnTo>
                <a:cubicBezTo>
                  <a:pt x="20787648" y="-485"/>
                  <a:pt x="20890576" y="42543"/>
                  <a:pt x="20963264" y="118462"/>
                </a:cubicBezTo>
                <a:lnTo>
                  <a:pt x="22194040" y="1417932"/>
                </a:lnTo>
                <a:cubicBezTo>
                  <a:pt x="22257708" y="1484990"/>
                  <a:pt x="22292956" y="1572254"/>
                  <a:pt x="22292916" y="1662743"/>
                </a:cubicBezTo>
                <a:lnTo>
                  <a:pt x="22292916" y="10676115"/>
                </a:lnTo>
                <a:cubicBezTo>
                  <a:pt x="22291340" y="11130554"/>
                  <a:pt x="21905644" y="11498481"/>
                  <a:pt x="21429512" y="11499783"/>
                </a:cubicBezTo>
                <a:lnTo>
                  <a:pt x="20791576" y="11499783"/>
                </a:lnTo>
                <a:cubicBezTo>
                  <a:pt x="20683848" y="11500060"/>
                  <a:pt x="20581004" y="11457100"/>
                  <a:pt x="20508188" y="11381327"/>
                </a:cubicBezTo>
                <a:lnTo>
                  <a:pt x="19279072" y="10084620"/>
                </a:lnTo>
                <a:cubicBezTo>
                  <a:pt x="19215400" y="10017574"/>
                  <a:pt x="19180156" y="9930311"/>
                  <a:pt x="19180196" y="9839811"/>
                </a:cubicBezTo>
                <a:lnTo>
                  <a:pt x="19180196" y="824859"/>
                </a:lnTo>
                <a:cubicBezTo>
                  <a:pt x="19181108" y="370281"/>
                  <a:pt x="19566512" y="1742"/>
                  <a:pt x="20042772" y="5"/>
                </a:cubicBezTo>
                <a:close/>
                <a:moveTo>
                  <a:pt x="16836972" y="4"/>
                </a:moveTo>
                <a:lnTo>
                  <a:pt x="17473664" y="4"/>
                </a:lnTo>
                <a:cubicBezTo>
                  <a:pt x="17581392" y="-288"/>
                  <a:pt x="17684240" y="42708"/>
                  <a:pt x="17757052" y="118461"/>
                </a:cubicBezTo>
                <a:lnTo>
                  <a:pt x="18986168" y="1415168"/>
                </a:lnTo>
                <a:cubicBezTo>
                  <a:pt x="19050500" y="1482929"/>
                  <a:pt x="19085788" y="1571302"/>
                  <a:pt x="19085044" y="1662743"/>
                </a:cubicBezTo>
                <a:lnTo>
                  <a:pt x="19085044" y="10676114"/>
                </a:lnTo>
                <a:cubicBezTo>
                  <a:pt x="19083472" y="11130238"/>
                  <a:pt x="18698272" y="11498046"/>
                  <a:pt x="18222468" y="11499783"/>
                </a:cubicBezTo>
                <a:lnTo>
                  <a:pt x="17585364" y="11499783"/>
                </a:lnTo>
                <a:cubicBezTo>
                  <a:pt x="17477632" y="11500060"/>
                  <a:pt x="17374788" y="11457099"/>
                  <a:pt x="17301976" y="11381326"/>
                </a:cubicBezTo>
                <a:lnTo>
                  <a:pt x="16071204" y="10083040"/>
                </a:lnTo>
                <a:cubicBezTo>
                  <a:pt x="16007532" y="10015994"/>
                  <a:pt x="15972286" y="9928731"/>
                  <a:pt x="15972328" y="9838230"/>
                </a:cubicBezTo>
                <a:lnTo>
                  <a:pt x="15972328" y="825253"/>
                </a:lnTo>
                <a:cubicBezTo>
                  <a:pt x="15973032" y="369752"/>
                  <a:pt x="16359720" y="656"/>
                  <a:pt x="16836972" y="4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5013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0ECA226-92F9-6ED8-1B09-92F87C3EDD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382413" cy="13716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24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60512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5DAB1A5-E317-74A6-C0E8-701A79E5600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39597" y="8298181"/>
            <a:ext cx="4284599" cy="4320858"/>
          </a:xfrm>
          <a:custGeom>
            <a:avLst/>
            <a:gdLst>
              <a:gd name="connsiteX0" fmla="*/ 622681 w 4284599"/>
              <a:gd name="connsiteY0" fmla="*/ 0 h 4320858"/>
              <a:gd name="connsiteX1" fmla="*/ 3661918 w 4284599"/>
              <a:gd name="connsiteY1" fmla="*/ 0 h 4320858"/>
              <a:gd name="connsiteX2" fmla="*/ 4284599 w 4284599"/>
              <a:gd name="connsiteY2" fmla="*/ 622681 h 4320858"/>
              <a:gd name="connsiteX3" fmla="*/ 4284599 w 4284599"/>
              <a:gd name="connsiteY3" fmla="*/ 3698177 h 4320858"/>
              <a:gd name="connsiteX4" fmla="*/ 3661918 w 4284599"/>
              <a:gd name="connsiteY4" fmla="*/ 4320858 h 4320858"/>
              <a:gd name="connsiteX5" fmla="*/ 622681 w 4284599"/>
              <a:gd name="connsiteY5" fmla="*/ 4320858 h 4320858"/>
              <a:gd name="connsiteX6" fmla="*/ 0 w 4284599"/>
              <a:gd name="connsiteY6" fmla="*/ 3698177 h 4320858"/>
              <a:gd name="connsiteX7" fmla="*/ 0 w 4284599"/>
              <a:gd name="connsiteY7" fmla="*/ 622681 h 4320858"/>
              <a:gd name="connsiteX8" fmla="*/ 622681 w 4284599"/>
              <a:gd name="connsiteY8" fmla="*/ 0 h 432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4599" h="4320858">
                <a:moveTo>
                  <a:pt x="622681" y="0"/>
                </a:moveTo>
                <a:lnTo>
                  <a:pt x="3661918" y="0"/>
                </a:lnTo>
                <a:cubicBezTo>
                  <a:pt x="4005815" y="0"/>
                  <a:pt x="4284599" y="278784"/>
                  <a:pt x="4284599" y="622681"/>
                </a:cubicBezTo>
                <a:lnTo>
                  <a:pt x="4284599" y="3698177"/>
                </a:lnTo>
                <a:cubicBezTo>
                  <a:pt x="4284599" y="4042074"/>
                  <a:pt x="4005815" y="4320858"/>
                  <a:pt x="3661918" y="4320858"/>
                </a:cubicBezTo>
                <a:lnTo>
                  <a:pt x="622681" y="4320858"/>
                </a:lnTo>
                <a:cubicBezTo>
                  <a:pt x="278783" y="4320858"/>
                  <a:pt x="0" y="4042074"/>
                  <a:pt x="0" y="3698177"/>
                </a:cubicBezTo>
                <a:lnTo>
                  <a:pt x="0" y="622681"/>
                </a:lnTo>
                <a:cubicBezTo>
                  <a:pt x="0" y="278784"/>
                  <a:pt x="278783" y="0"/>
                  <a:pt x="622681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C2B1FF3-52CF-9FA7-EFA2-8CE11A42B5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048906" y="10172701"/>
            <a:ext cx="4284600" cy="2446337"/>
          </a:xfrm>
          <a:custGeom>
            <a:avLst/>
            <a:gdLst>
              <a:gd name="connsiteX0" fmla="*/ 454578 w 4284600"/>
              <a:gd name="connsiteY0" fmla="*/ 0 h 2446337"/>
              <a:gd name="connsiteX1" fmla="*/ 3830022 w 4284600"/>
              <a:gd name="connsiteY1" fmla="*/ 0 h 2446337"/>
              <a:gd name="connsiteX2" fmla="*/ 4284600 w 4284600"/>
              <a:gd name="connsiteY2" fmla="*/ 454578 h 2446337"/>
              <a:gd name="connsiteX3" fmla="*/ 4284600 w 4284600"/>
              <a:gd name="connsiteY3" fmla="*/ 1991759 h 2446337"/>
              <a:gd name="connsiteX4" fmla="*/ 3830022 w 4284600"/>
              <a:gd name="connsiteY4" fmla="*/ 2446337 h 2446337"/>
              <a:gd name="connsiteX5" fmla="*/ 454578 w 4284600"/>
              <a:gd name="connsiteY5" fmla="*/ 2446337 h 2446337"/>
              <a:gd name="connsiteX6" fmla="*/ 0 w 4284600"/>
              <a:gd name="connsiteY6" fmla="*/ 1991759 h 2446337"/>
              <a:gd name="connsiteX7" fmla="*/ 0 w 4284600"/>
              <a:gd name="connsiteY7" fmla="*/ 454578 h 2446337"/>
              <a:gd name="connsiteX8" fmla="*/ 454578 w 4284600"/>
              <a:gd name="connsiteY8" fmla="*/ 0 h 244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4600" h="2446337">
                <a:moveTo>
                  <a:pt x="454578" y="0"/>
                </a:moveTo>
                <a:lnTo>
                  <a:pt x="3830022" y="0"/>
                </a:lnTo>
                <a:cubicBezTo>
                  <a:pt x="4081078" y="0"/>
                  <a:pt x="4284600" y="203522"/>
                  <a:pt x="4284600" y="454578"/>
                </a:cubicBezTo>
                <a:lnTo>
                  <a:pt x="4284600" y="1991759"/>
                </a:lnTo>
                <a:cubicBezTo>
                  <a:pt x="4284600" y="2242815"/>
                  <a:pt x="4081078" y="2446337"/>
                  <a:pt x="3830022" y="2446337"/>
                </a:cubicBezTo>
                <a:lnTo>
                  <a:pt x="454578" y="2446337"/>
                </a:lnTo>
                <a:cubicBezTo>
                  <a:pt x="203523" y="2446337"/>
                  <a:pt x="0" y="2242815"/>
                  <a:pt x="0" y="1991759"/>
                </a:cubicBezTo>
                <a:lnTo>
                  <a:pt x="0" y="454578"/>
                </a:lnTo>
                <a:cubicBezTo>
                  <a:pt x="0" y="203522"/>
                  <a:pt x="203523" y="0"/>
                  <a:pt x="45457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A5CB5F1-A734-BAD5-F328-CAE7C4CC47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067524" y="6230599"/>
            <a:ext cx="4284600" cy="4320858"/>
          </a:xfrm>
          <a:custGeom>
            <a:avLst/>
            <a:gdLst>
              <a:gd name="connsiteX0" fmla="*/ 622682 w 4284600"/>
              <a:gd name="connsiteY0" fmla="*/ 0 h 4320858"/>
              <a:gd name="connsiteX1" fmla="*/ 3661920 w 4284600"/>
              <a:gd name="connsiteY1" fmla="*/ 0 h 4320858"/>
              <a:gd name="connsiteX2" fmla="*/ 4284600 w 4284600"/>
              <a:gd name="connsiteY2" fmla="*/ 622681 h 4320858"/>
              <a:gd name="connsiteX3" fmla="*/ 4284600 w 4284600"/>
              <a:gd name="connsiteY3" fmla="*/ 3698177 h 4320858"/>
              <a:gd name="connsiteX4" fmla="*/ 3661920 w 4284600"/>
              <a:gd name="connsiteY4" fmla="*/ 4320858 h 4320858"/>
              <a:gd name="connsiteX5" fmla="*/ 622682 w 4284600"/>
              <a:gd name="connsiteY5" fmla="*/ 4320858 h 4320858"/>
              <a:gd name="connsiteX6" fmla="*/ 0 w 4284600"/>
              <a:gd name="connsiteY6" fmla="*/ 3698177 h 4320858"/>
              <a:gd name="connsiteX7" fmla="*/ 0 w 4284600"/>
              <a:gd name="connsiteY7" fmla="*/ 622681 h 4320858"/>
              <a:gd name="connsiteX8" fmla="*/ 622682 w 4284600"/>
              <a:gd name="connsiteY8" fmla="*/ 0 h 432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4600" h="4320858">
                <a:moveTo>
                  <a:pt x="622682" y="0"/>
                </a:moveTo>
                <a:lnTo>
                  <a:pt x="3661920" y="0"/>
                </a:lnTo>
                <a:cubicBezTo>
                  <a:pt x="4005816" y="0"/>
                  <a:pt x="4284600" y="278785"/>
                  <a:pt x="4284600" y="622681"/>
                </a:cubicBezTo>
                <a:lnTo>
                  <a:pt x="4284600" y="3698177"/>
                </a:lnTo>
                <a:cubicBezTo>
                  <a:pt x="4284600" y="4042074"/>
                  <a:pt x="4005816" y="4320858"/>
                  <a:pt x="3661920" y="4320858"/>
                </a:cubicBezTo>
                <a:lnTo>
                  <a:pt x="622682" y="4320858"/>
                </a:lnTo>
                <a:cubicBezTo>
                  <a:pt x="278784" y="4320858"/>
                  <a:pt x="0" y="4042074"/>
                  <a:pt x="0" y="3698177"/>
                </a:cubicBezTo>
                <a:lnTo>
                  <a:pt x="0" y="622681"/>
                </a:lnTo>
                <a:cubicBezTo>
                  <a:pt x="0" y="278785"/>
                  <a:pt x="278784" y="0"/>
                  <a:pt x="62268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DC1FE19-EE09-B5D6-DD00-5EAC51A40F9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558216" y="8298179"/>
            <a:ext cx="4284600" cy="4320858"/>
          </a:xfrm>
          <a:custGeom>
            <a:avLst/>
            <a:gdLst>
              <a:gd name="connsiteX0" fmla="*/ 622681 w 4284600"/>
              <a:gd name="connsiteY0" fmla="*/ 0 h 4320858"/>
              <a:gd name="connsiteX1" fmla="*/ 3661920 w 4284600"/>
              <a:gd name="connsiteY1" fmla="*/ 0 h 4320858"/>
              <a:gd name="connsiteX2" fmla="*/ 4284600 w 4284600"/>
              <a:gd name="connsiteY2" fmla="*/ 622681 h 4320858"/>
              <a:gd name="connsiteX3" fmla="*/ 4284600 w 4284600"/>
              <a:gd name="connsiteY3" fmla="*/ 3698177 h 4320858"/>
              <a:gd name="connsiteX4" fmla="*/ 3661920 w 4284600"/>
              <a:gd name="connsiteY4" fmla="*/ 4320858 h 4320858"/>
              <a:gd name="connsiteX5" fmla="*/ 622681 w 4284600"/>
              <a:gd name="connsiteY5" fmla="*/ 4320858 h 4320858"/>
              <a:gd name="connsiteX6" fmla="*/ 0 w 4284600"/>
              <a:gd name="connsiteY6" fmla="*/ 3698177 h 4320858"/>
              <a:gd name="connsiteX7" fmla="*/ 0 w 4284600"/>
              <a:gd name="connsiteY7" fmla="*/ 622681 h 4320858"/>
              <a:gd name="connsiteX8" fmla="*/ 622681 w 4284600"/>
              <a:gd name="connsiteY8" fmla="*/ 0 h 432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4600" h="4320858">
                <a:moveTo>
                  <a:pt x="622681" y="0"/>
                </a:moveTo>
                <a:lnTo>
                  <a:pt x="3661920" y="0"/>
                </a:lnTo>
                <a:cubicBezTo>
                  <a:pt x="4005816" y="0"/>
                  <a:pt x="4284600" y="278784"/>
                  <a:pt x="4284600" y="622681"/>
                </a:cubicBezTo>
                <a:lnTo>
                  <a:pt x="4284600" y="3698177"/>
                </a:lnTo>
                <a:cubicBezTo>
                  <a:pt x="4284600" y="4042074"/>
                  <a:pt x="4005816" y="4320858"/>
                  <a:pt x="3661920" y="4320858"/>
                </a:cubicBezTo>
                <a:lnTo>
                  <a:pt x="622681" y="4320858"/>
                </a:lnTo>
                <a:cubicBezTo>
                  <a:pt x="278784" y="4320858"/>
                  <a:pt x="0" y="4042074"/>
                  <a:pt x="0" y="3698177"/>
                </a:cubicBezTo>
                <a:lnTo>
                  <a:pt x="0" y="622681"/>
                </a:lnTo>
                <a:cubicBezTo>
                  <a:pt x="0" y="278784"/>
                  <a:pt x="278784" y="0"/>
                  <a:pt x="622681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332F3B3-B034-A015-66E2-DDB1429857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0287" y="6230599"/>
            <a:ext cx="4284601" cy="4320858"/>
          </a:xfrm>
          <a:custGeom>
            <a:avLst/>
            <a:gdLst>
              <a:gd name="connsiteX0" fmla="*/ 622682 w 4284601"/>
              <a:gd name="connsiteY0" fmla="*/ 0 h 4320858"/>
              <a:gd name="connsiteX1" fmla="*/ 3661920 w 4284601"/>
              <a:gd name="connsiteY1" fmla="*/ 0 h 4320858"/>
              <a:gd name="connsiteX2" fmla="*/ 4284601 w 4284601"/>
              <a:gd name="connsiteY2" fmla="*/ 622681 h 4320858"/>
              <a:gd name="connsiteX3" fmla="*/ 4284601 w 4284601"/>
              <a:gd name="connsiteY3" fmla="*/ 3698177 h 4320858"/>
              <a:gd name="connsiteX4" fmla="*/ 3661920 w 4284601"/>
              <a:gd name="connsiteY4" fmla="*/ 4320858 h 4320858"/>
              <a:gd name="connsiteX5" fmla="*/ 622682 w 4284601"/>
              <a:gd name="connsiteY5" fmla="*/ 4320858 h 4320858"/>
              <a:gd name="connsiteX6" fmla="*/ 0 w 4284601"/>
              <a:gd name="connsiteY6" fmla="*/ 3698177 h 4320858"/>
              <a:gd name="connsiteX7" fmla="*/ 0 w 4284601"/>
              <a:gd name="connsiteY7" fmla="*/ 622681 h 4320858"/>
              <a:gd name="connsiteX8" fmla="*/ 622682 w 4284601"/>
              <a:gd name="connsiteY8" fmla="*/ 0 h 432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4601" h="4320858">
                <a:moveTo>
                  <a:pt x="622682" y="0"/>
                </a:moveTo>
                <a:lnTo>
                  <a:pt x="3661920" y="0"/>
                </a:lnTo>
                <a:cubicBezTo>
                  <a:pt x="4005817" y="0"/>
                  <a:pt x="4284601" y="278785"/>
                  <a:pt x="4284601" y="622681"/>
                </a:cubicBezTo>
                <a:lnTo>
                  <a:pt x="4284601" y="3698177"/>
                </a:lnTo>
                <a:cubicBezTo>
                  <a:pt x="4284601" y="4042074"/>
                  <a:pt x="4005817" y="4320858"/>
                  <a:pt x="3661920" y="4320858"/>
                </a:cubicBezTo>
                <a:lnTo>
                  <a:pt x="622682" y="4320858"/>
                </a:lnTo>
                <a:cubicBezTo>
                  <a:pt x="278785" y="4320858"/>
                  <a:pt x="0" y="4042074"/>
                  <a:pt x="0" y="3698177"/>
                </a:cubicBezTo>
                <a:lnTo>
                  <a:pt x="0" y="622681"/>
                </a:lnTo>
                <a:cubicBezTo>
                  <a:pt x="0" y="278785"/>
                  <a:pt x="278785" y="0"/>
                  <a:pt x="62268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FC902B2-8115-224A-888A-4C4311103967}"/>
              </a:ext>
            </a:extLst>
          </p:cNvPr>
          <p:cNvSpPr/>
          <p:nvPr userDrawn="1"/>
        </p:nvSpPr>
        <p:spPr>
          <a:xfrm>
            <a:off x="1028704" y="10726744"/>
            <a:ext cx="4284600" cy="1892293"/>
          </a:xfrm>
          <a:prstGeom prst="roundRect">
            <a:avLst>
              <a:gd name="adj" fmla="val 251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CE58D60-42E6-C3EB-87D0-ACB84E1E988F}"/>
              </a:ext>
            </a:extLst>
          </p:cNvPr>
          <p:cNvSpPr/>
          <p:nvPr userDrawn="1"/>
        </p:nvSpPr>
        <p:spPr>
          <a:xfrm>
            <a:off x="19065942" y="10726744"/>
            <a:ext cx="4284600" cy="1892293"/>
          </a:xfrm>
          <a:prstGeom prst="roundRect">
            <a:avLst>
              <a:gd name="adj" fmla="val 251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08191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rgbClr val="003C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E612E2A9-429D-1445-05FA-D3EC648EA4E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704820" y="10261905"/>
            <a:ext cx="2014664" cy="2014664"/>
          </a:xfrm>
          <a:custGeom>
            <a:avLst/>
            <a:gdLst>
              <a:gd name="connsiteX0" fmla="*/ 1007332 w 2014664"/>
              <a:gd name="connsiteY0" fmla="*/ 0 h 2014664"/>
              <a:gd name="connsiteX1" fmla="*/ 2014664 w 2014664"/>
              <a:gd name="connsiteY1" fmla="*/ 1007332 h 2014664"/>
              <a:gd name="connsiteX2" fmla="*/ 1007332 w 2014664"/>
              <a:gd name="connsiteY2" fmla="*/ 2014664 h 2014664"/>
              <a:gd name="connsiteX3" fmla="*/ 0 w 2014664"/>
              <a:gd name="connsiteY3" fmla="*/ 1007332 h 2014664"/>
              <a:gd name="connsiteX4" fmla="*/ 1007332 w 2014664"/>
              <a:gd name="connsiteY4" fmla="*/ 0 h 2014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4664" h="2014664">
                <a:moveTo>
                  <a:pt x="1007332" y="0"/>
                </a:moveTo>
                <a:cubicBezTo>
                  <a:pt x="1563666" y="0"/>
                  <a:pt x="2014664" y="450998"/>
                  <a:pt x="2014664" y="1007332"/>
                </a:cubicBezTo>
                <a:cubicBezTo>
                  <a:pt x="2014664" y="1563666"/>
                  <a:pt x="1563666" y="2014664"/>
                  <a:pt x="1007332" y="2014664"/>
                </a:cubicBezTo>
                <a:cubicBezTo>
                  <a:pt x="450998" y="2014664"/>
                  <a:pt x="0" y="1563666"/>
                  <a:pt x="0" y="1007332"/>
                </a:cubicBezTo>
                <a:cubicBezTo>
                  <a:pt x="0" y="450998"/>
                  <a:pt x="450998" y="0"/>
                  <a:pt x="100733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rgbClr val="003C30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84973EF-445E-8D06-40CB-448ADACFA4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041352" y="5193503"/>
            <a:ext cx="1223718" cy="1223718"/>
          </a:xfrm>
          <a:custGeom>
            <a:avLst/>
            <a:gdLst>
              <a:gd name="connsiteX0" fmla="*/ 611859 w 1223718"/>
              <a:gd name="connsiteY0" fmla="*/ 0 h 1223718"/>
              <a:gd name="connsiteX1" fmla="*/ 1223718 w 1223718"/>
              <a:gd name="connsiteY1" fmla="*/ 611859 h 1223718"/>
              <a:gd name="connsiteX2" fmla="*/ 611859 w 1223718"/>
              <a:gd name="connsiteY2" fmla="*/ 1223718 h 1223718"/>
              <a:gd name="connsiteX3" fmla="*/ 0 w 1223718"/>
              <a:gd name="connsiteY3" fmla="*/ 611859 h 1223718"/>
              <a:gd name="connsiteX4" fmla="*/ 611859 w 1223718"/>
              <a:gd name="connsiteY4" fmla="*/ 0 h 122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3718" h="1223718">
                <a:moveTo>
                  <a:pt x="611859" y="0"/>
                </a:moveTo>
                <a:cubicBezTo>
                  <a:pt x="949779" y="0"/>
                  <a:pt x="1223718" y="273939"/>
                  <a:pt x="1223718" y="611859"/>
                </a:cubicBezTo>
                <a:cubicBezTo>
                  <a:pt x="1223718" y="949779"/>
                  <a:pt x="949779" y="1223718"/>
                  <a:pt x="611859" y="1223718"/>
                </a:cubicBezTo>
                <a:cubicBezTo>
                  <a:pt x="273939" y="1223718"/>
                  <a:pt x="0" y="949779"/>
                  <a:pt x="0" y="611859"/>
                </a:cubicBezTo>
                <a:cubicBezTo>
                  <a:pt x="0" y="273939"/>
                  <a:pt x="273939" y="0"/>
                  <a:pt x="611859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rgbClr val="003C30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1451321B-D12A-12CB-1D1E-934FB62861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286459" y="9713864"/>
            <a:ext cx="1714500" cy="1714500"/>
          </a:xfrm>
          <a:custGeom>
            <a:avLst/>
            <a:gdLst>
              <a:gd name="connsiteX0" fmla="*/ 857250 w 1714500"/>
              <a:gd name="connsiteY0" fmla="*/ 0 h 1714500"/>
              <a:gd name="connsiteX1" fmla="*/ 1714500 w 1714500"/>
              <a:gd name="connsiteY1" fmla="*/ 857250 h 1714500"/>
              <a:gd name="connsiteX2" fmla="*/ 857250 w 1714500"/>
              <a:gd name="connsiteY2" fmla="*/ 1714500 h 1714500"/>
              <a:gd name="connsiteX3" fmla="*/ 0 w 1714500"/>
              <a:gd name="connsiteY3" fmla="*/ 857250 h 1714500"/>
              <a:gd name="connsiteX4" fmla="*/ 857250 w 1714500"/>
              <a:gd name="connsiteY4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4500" h="1714500">
                <a:moveTo>
                  <a:pt x="857250" y="0"/>
                </a:moveTo>
                <a:cubicBezTo>
                  <a:pt x="1330696" y="0"/>
                  <a:pt x="1714500" y="383804"/>
                  <a:pt x="1714500" y="857250"/>
                </a:cubicBezTo>
                <a:cubicBezTo>
                  <a:pt x="1714500" y="1330696"/>
                  <a:pt x="1330696" y="1714500"/>
                  <a:pt x="857250" y="1714500"/>
                </a:cubicBezTo>
                <a:cubicBezTo>
                  <a:pt x="383804" y="1714500"/>
                  <a:pt x="0" y="1330696"/>
                  <a:pt x="0" y="857250"/>
                </a:cubicBezTo>
                <a:cubicBezTo>
                  <a:pt x="0" y="383804"/>
                  <a:pt x="383804" y="0"/>
                  <a:pt x="85725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rgbClr val="003C30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476537A0-6476-DC91-760A-515C637180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704820" y="3289258"/>
            <a:ext cx="1533776" cy="1533776"/>
          </a:xfrm>
          <a:custGeom>
            <a:avLst/>
            <a:gdLst>
              <a:gd name="connsiteX0" fmla="*/ 766888 w 1533776"/>
              <a:gd name="connsiteY0" fmla="*/ 0 h 1533776"/>
              <a:gd name="connsiteX1" fmla="*/ 1533776 w 1533776"/>
              <a:gd name="connsiteY1" fmla="*/ 766888 h 1533776"/>
              <a:gd name="connsiteX2" fmla="*/ 766888 w 1533776"/>
              <a:gd name="connsiteY2" fmla="*/ 1533776 h 1533776"/>
              <a:gd name="connsiteX3" fmla="*/ 0 w 1533776"/>
              <a:gd name="connsiteY3" fmla="*/ 766888 h 1533776"/>
              <a:gd name="connsiteX4" fmla="*/ 766888 w 1533776"/>
              <a:gd name="connsiteY4" fmla="*/ 0 h 153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776" h="1533776">
                <a:moveTo>
                  <a:pt x="766888" y="0"/>
                </a:moveTo>
                <a:cubicBezTo>
                  <a:pt x="1190428" y="0"/>
                  <a:pt x="1533776" y="343347"/>
                  <a:pt x="1533776" y="766888"/>
                </a:cubicBezTo>
                <a:cubicBezTo>
                  <a:pt x="1533776" y="1190429"/>
                  <a:pt x="1190428" y="1533776"/>
                  <a:pt x="766888" y="1533776"/>
                </a:cubicBezTo>
                <a:cubicBezTo>
                  <a:pt x="343348" y="1533776"/>
                  <a:pt x="0" y="1190429"/>
                  <a:pt x="0" y="766888"/>
                </a:cubicBezTo>
                <a:cubicBezTo>
                  <a:pt x="0" y="343347"/>
                  <a:pt x="343348" y="0"/>
                  <a:pt x="7668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rgbClr val="003C30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2B2AFC5-9CF1-8CAD-C703-608866AD2E2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578218" y="9102006"/>
            <a:ext cx="1223718" cy="1223718"/>
          </a:xfrm>
          <a:custGeom>
            <a:avLst/>
            <a:gdLst>
              <a:gd name="connsiteX0" fmla="*/ 611858 w 1223718"/>
              <a:gd name="connsiteY0" fmla="*/ 0 h 1223718"/>
              <a:gd name="connsiteX1" fmla="*/ 1223718 w 1223718"/>
              <a:gd name="connsiteY1" fmla="*/ 611859 h 1223718"/>
              <a:gd name="connsiteX2" fmla="*/ 611858 w 1223718"/>
              <a:gd name="connsiteY2" fmla="*/ 1223718 h 1223718"/>
              <a:gd name="connsiteX3" fmla="*/ 0 w 1223718"/>
              <a:gd name="connsiteY3" fmla="*/ 611859 h 1223718"/>
              <a:gd name="connsiteX4" fmla="*/ 611858 w 1223718"/>
              <a:gd name="connsiteY4" fmla="*/ 0 h 122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3718" h="1223718">
                <a:moveTo>
                  <a:pt x="611858" y="0"/>
                </a:moveTo>
                <a:cubicBezTo>
                  <a:pt x="949778" y="0"/>
                  <a:pt x="1223718" y="273939"/>
                  <a:pt x="1223718" y="611859"/>
                </a:cubicBezTo>
                <a:cubicBezTo>
                  <a:pt x="1223718" y="949779"/>
                  <a:pt x="949778" y="1223718"/>
                  <a:pt x="611858" y="1223718"/>
                </a:cubicBezTo>
                <a:cubicBezTo>
                  <a:pt x="273938" y="1223718"/>
                  <a:pt x="0" y="949779"/>
                  <a:pt x="0" y="611859"/>
                </a:cubicBezTo>
                <a:cubicBezTo>
                  <a:pt x="0" y="273939"/>
                  <a:pt x="273938" y="0"/>
                  <a:pt x="61185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rgbClr val="003C30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3A86F377-4130-2C37-DE17-A263EBFD28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838431" y="3404139"/>
            <a:ext cx="1983651" cy="1983653"/>
          </a:xfrm>
          <a:custGeom>
            <a:avLst/>
            <a:gdLst>
              <a:gd name="connsiteX0" fmla="*/ 991825 w 1983651"/>
              <a:gd name="connsiteY0" fmla="*/ 0 h 1983653"/>
              <a:gd name="connsiteX1" fmla="*/ 1983651 w 1983651"/>
              <a:gd name="connsiteY1" fmla="*/ 991826 h 1983653"/>
              <a:gd name="connsiteX2" fmla="*/ 991825 w 1983651"/>
              <a:gd name="connsiteY2" fmla="*/ 1983653 h 1983653"/>
              <a:gd name="connsiteX3" fmla="*/ 0 w 1983651"/>
              <a:gd name="connsiteY3" fmla="*/ 991826 h 1983653"/>
              <a:gd name="connsiteX4" fmla="*/ 991825 w 1983651"/>
              <a:gd name="connsiteY4" fmla="*/ 0 h 1983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3651" h="1983653">
                <a:moveTo>
                  <a:pt x="991825" y="0"/>
                </a:moveTo>
                <a:cubicBezTo>
                  <a:pt x="1539595" y="0"/>
                  <a:pt x="1983651" y="444056"/>
                  <a:pt x="1983651" y="991826"/>
                </a:cubicBezTo>
                <a:cubicBezTo>
                  <a:pt x="1983651" y="1539596"/>
                  <a:pt x="1539595" y="1983653"/>
                  <a:pt x="991825" y="1983653"/>
                </a:cubicBezTo>
                <a:cubicBezTo>
                  <a:pt x="444055" y="1983653"/>
                  <a:pt x="0" y="1539596"/>
                  <a:pt x="0" y="991826"/>
                </a:cubicBezTo>
                <a:cubicBezTo>
                  <a:pt x="0" y="444056"/>
                  <a:pt x="444055" y="0"/>
                  <a:pt x="99182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rgbClr val="003C30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268EC3-D746-D073-8981-77F13D7FB3DD}"/>
              </a:ext>
            </a:extLst>
          </p:cNvPr>
          <p:cNvGrpSpPr/>
          <p:nvPr userDrawn="1"/>
        </p:nvGrpSpPr>
        <p:grpSpPr>
          <a:xfrm>
            <a:off x="9076094" y="3224198"/>
            <a:ext cx="13955991" cy="9234327"/>
            <a:chOff x="9708678" y="2861657"/>
            <a:chExt cx="13955991" cy="7995730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62CAFAC-B262-433D-1516-52C3F05F3C1A}"/>
                </a:ext>
              </a:extLst>
            </p:cNvPr>
            <p:cNvSpPr/>
            <p:nvPr/>
          </p:nvSpPr>
          <p:spPr>
            <a:xfrm>
              <a:off x="13692525" y="5630615"/>
              <a:ext cx="5988297" cy="2457814"/>
            </a:xfrm>
            <a:custGeom>
              <a:avLst/>
              <a:gdLst>
                <a:gd name="connsiteX0" fmla="*/ -220 w 5988297"/>
                <a:gd name="connsiteY0" fmla="*/ 1228655 h 2457814"/>
                <a:gd name="connsiteX1" fmla="*/ 1228750 w 5988297"/>
                <a:gd name="connsiteY1" fmla="*/ -189 h 2457814"/>
                <a:gd name="connsiteX2" fmla="*/ 4759234 w 5988297"/>
                <a:gd name="connsiteY2" fmla="*/ -189 h 2457814"/>
                <a:gd name="connsiteX3" fmla="*/ 5988078 w 5988297"/>
                <a:gd name="connsiteY3" fmla="*/ 1228655 h 2457814"/>
                <a:gd name="connsiteX4" fmla="*/ 5988078 w 5988297"/>
                <a:gd name="connsiteY4" fmla="*/ 1228655 h 2457814"/>
                <a:gd name="connsiteX5" fmla="*/ 4759361 w 5988297"/>
                <a:gd name="connsiteY5" fmla="*/ 2457626 h 2457814"/>
                <a:gd name="connsiteX6" fmla="*/ 4759234 w 5988297"/>
                <a:gd name="connsiteY6" fmla="*/ 2457626 h 2457814"/>
                <a:gd name="connsiteX7" fmla="*/ 1228750 w 5988297"/>
                <a:gd name="connsiteY7" fmla="*/ 2457626 h 2457814"/>
                <a:gd name="connsiteX8" fmla="*/ -220 w 5988297"/>
                <a:gd name="connsiteY8" fmla="*/ 1228655 h 245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88297" h="2457814">
                  <a:moveTo>
                    <a:pt x="-220" y="1228655"/>
                  </a:moveTo>
                  <a:cubicBezTo>
                    <a:pt x="-157" y="549962"/>
                    <a:pt x="550057" y="-189"/>
                    <a:pt x="1228750" y="-189"/>
                  </a:cubicBezTo>
                  <a:lnTo>
                    <a:pt x="4759234" y="-189"/>
                  </a:lnTo>
                  <a:cubicBezTo>
                    <a:pt x="5437902" y="-189"/>
                    <a:pt x="5988078" y="549988"/>
                    <a:pt x="5988078" y="1228655"/>
                  </a:cubicBezTo>
                  <a:lnTo>
                    <a:pt x="5988078" y="1228655"/>
                  </a:lnTo>
                  <a:cubicBezTo>
                    <a:pt x="5988205" y="1907323"/>
                    <a:pt x="5438029" y="2457550"/>
                    <a:pt x="4759361" y="2457626"/>
                  </a:cubicBezTo>
                  <a:cubicBezTo>
                    <a:pt x="4759323" y="2457626"/>
                    <a:pt x="4759272" y="2457626"/>
                    <a:pt x="4759234" y="2457626"/>
                  </a:cubicBezTo>
                  <a:lnTo>
                    <a:pt x="1228750" y="2457626"/>
                  </a:lnTo>
                  <a:cubicBezTo>
                    <a:pt x="550006" y="2457626"/>
                    <a:pt x="-220" y="1907399"/>
                    <a:pt x="-220" y="1228655"/>
                  </a:cubicBezTo>
                  <a:close/>
                </a:path>
              </a:pathLst>
            </a:custGeom>
            <a:noFill/>
            <a:ln w="12683" cap="flat">
              <a:solidFill>
                <a:schemeClr val="bg1">
                  <a:alpha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79018E3-3C03-BB22-49F2-53B6AC81F581}"/>
                </a:ext>
              </a:extLst>
            </p:cNvPr>
            <p:cNvSpPr/>
            <p:nvPr/>
          </p:nvSpPr>
          <p:spPr>
            <a:xfrm>
              <a:off x="12696674" y="4938423"/>
              <a:ext cx="7979999" cy="3842198"/>
            </a:xfrm>
            <a:custGeom>
              <a:avLst/>
              <a:gdLst>
                <a:gd name="connsiteX0" fmla="*/ -220 w 7979999"/>
                <a:gd name="connsiteY0" fmla="*/ 1920847 h 3842198"/>
                <a:gd name="connsiteX1" fmla="*/ 1920815 w 7979999"/>
                <a:gd name="connsiteY1" fmla="*/ -189 h 3842198"/>
                <a:gd name="connsiteX2" fmla="*/ 1920942 w 7979999"/>
                <a:gd name="connsiteY2" fmla="*/ -189 h 3842198"/>
                <a:gd name="connsiteX3" fmla="*/ 6058616 w 7979999"/>
                <a:gd name="connsiteY3" fmla="*/ -189 h 3842198"/>
                <a:gd name="connsiteX4" fmla="*/ 7979780 w 7979999"/>
                <a:gd name="connsiteY4" fmla="*/ 1920720 h 3842198"/>
                <a:gd name="connsiteX5" fmla="*/ 7979780 w 7979999"/>
                <a:gd name="connsiteY5" fmla="*/ 1920847 h 3842198"/>
                <a:gd name="connsiteX6" fmla="*/ 7979780 w 7979999"/>
                <a:gd name="connsiteY6" fmla="*/ 1920847 h 3842198"/>
                <a:gd name="connsiteX7" fmla="*/ 6058616 w 7979999"/>
                <a:gd name="connsiteY7" fmla="*/ 3842010 h 3842198"/>
                <a:gd name="connsiteX8" fmla="*/ 1920942 w 7979999"/>
                <a:gd name="connsiteY8" fmla="*/ 3842010 h 3842198"/>
                <a:gd name="connsiteX9" fmla="*/ -220 w 7979999"/>
                <a:gd name="connsiteY9" fmla="*/ 1920847 h 384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79999" h="3842198">
                  <a:moveTo>
                    <a:pt x="-220" y="1920847"/>
                  </a:moveTo>
                  <a:cubicBezTo>
                    <a:pt x="-220" y="859888"/>
                    <a:pt x="859856" y="-189"/>
                    <a:pt x="1920815" y="-189"/>
                  </a:cubicBezTo>
                  <a:cubicBezTo>
                    <a:pt x="1920854" y="-189"/>
                    <a:pt x="1920904" y="-189"/>
                    <a:pt x="1920942" y="-189"/>
                  </a:cubicBezTo>
                  <a:lnTo>
                    <a:pt x="6058616" y="-189"/>
                  </a:lnTo>
                  <a:cubicBezTo>
                    <a:pt x="7119614" y="-264"/>
                    <a:pt x="7979653" y="859761"/>
                    <a:pt x="7979780" y="1920720"/>
                  </a:cubicBezTo>
                  <a:cubicBezTo>
                    <a:pt x="7979780" y="1920759"/>
                    <a:pt x="7979780" y="1920809"/>
                    <a:pt x="7979780" y="1920847"/>
                  </a:cubicBezTo>
                  <a:lnTo>
                    <a:pt x="7979780" y="1920847"/>
                  </a:lnTo>
                  <a:cubicBezTo>
                    <a:pt x="7979780" y="2981870"/>
                    <a:pt x="7119614" y="3842010"/>
                    <a:pt x="6058616" y="3842010"/>
                  </a:cubicBezTo>
                  <a:lnTo>
                    <a:pt x="1920942" y="3842010"/>
                  </a:lnTo>
                  <a:cubicBezTo>
                    <a:pt x="859907" y="3842010"/>
                    <a:pt x="-220" y="2981870"/>
                    <a:pt x="-220" y="1920847"/>
                  </a:cubicBezTo>
                  <a:close/>
                </a:path>
              </a:pathLst>
            </a:custGeom>
            <a:noFill/>
            <a:ln w="12683" cap="flat">
              <a:solidFill>
                <a:schemeClr val="bg1">
                  <a:alpha val="6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5A8C0DF-7A63-BB7F-AADB-FAC3A959523C}"/>
                </a:ext>
              </a:extLst>
            </p:cNvPr>
            <p:cNvSpPr/>
            <p:nvPr/>
          </p:nvSpPr>
          <p:spPr>
            <a:xfrm>
              <a:off x="11700316" y="4246042"/>
              <a:ext cx="9972715" cy="5226961"/>
            </a:xfrm>
            <a:custGeom>
              <a:avLst/>
              <a:gdLst>
                <a:gd name="connsiteX0" fmla="*/ -220 w 9972715"/>
                <a:gd name="connsiteY0" fmla="*/ 2613293 h 5226961"/>
                <a:gd name="connsiteX1" fmla="*/ 2613261 w 9972715"/>
                <a:gd name="connsiteY1" fmla="*/ -189 h 5226961"/>
                <a:gd name="connsiteX2" fmla="*/ 7359014 w 9972715"/>
                <a:gd name="connsiteY2" fmla="*/ -189 h 5226961"/>
                <a:gd name="connsiteX3" fmla="*/ 9972495 w 9972715"/>
                <a:gd name="connsiteY3" fmla="*/ 2613293 h 5226961"/>
                <a:gd name="connsiteX4" fmla="*/ 9972495 w 9972715"/>
                <a:gd name="connsiteY4" fmla="*/ 2613293 h 5226961"/>
                <a:gd name="connsiteX5" fmla="*/ 7359014 w 9972715"/>
                <a:gd name="connsiteY5" fmla="*/ 5226774 h 5226961"/>
                <a:gd name="connsiteX6" fmla="*/ 2614149 w 9972715"/>
                <a:gd name="connsiteY6" fmla="*/ 5226774 h 5226961"/>
                <a:gd name="connsiteX7" fmla="*/ 668 w 9972715"/>
                <a:gd name="connsiteY7" fmla="*/ 2613293 h 522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2715" h="5226961">
                  <a:moveTo>
                    <a:pt x="-220" y="2613293"/>
                  </a:moveTo>
                  <a:cubicBezTo>
                    <a:pt x="-220" y="1170042"/>
                    <a:pt x="1169757" y="-189"/>
                    <a:pt x="2613261" y="-189"/>
                  </a:cubicBezTo>
                  <a:lnTo>
                    <a:pt x="7359014" y="-189"/>
                  </a:lnTo>
                  <a:cubicBezTo>
                    <a:pt x="8802391" y="-189"/>
                    <a:pt x="9972495" y="1169915"/>
                    <a:pt x="9972495" y="2613293"/>
                  </a:cubicBezTo>
                  <a:lnTo>
                    <a:pt x="9972495" y="2613293"/>
                  </a:lnTo>
                  <a:cubicBezTo>
                    <a:pt x="9972495" y="4056670"/>
                    <a:pt x="8802518" y="5226774"/>
                    <a:pt x="7359014" y="5226774"/>
                  </a:cubicBezTo>
                  <a:lnTo>
                    <a:pt x="2614149" y="5226774"/>
                  </a:lnTo>
                  <a:cubicBezTo>
                    <a:pt x="1170772" y="5226774"/>
                    <a:pt x="668" y="4056670"/>
                    <a:pt x="668" y="2613293"/>
                  </a:cubicBezTo>
                  <a:close/>
                </a:path>
              </a:pathLst>
            </a:custGeom>
            <a:noFill/>
            <a:ln w="12683" cap="flat">
              <a:solidFill>
                <a:schemeClr val="bg1">
                  <a:alpha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B46DC93-6428-C88A-94FB-3DA648C13101}"/>
                </a:ext>
              </a:extLst>
            </p:cNvPr>
            <p:cNvSpPr/>
            <p:nvPr/>
          </p:nvSpPr>
          <p:spPr>
            <a:xfrm>
              <a:off x="10704656" y="3553913"/>
              <a:ext cx="11964034" cy="6611219"/>
            </a:xfrm>
            <a:custGeom>
              <a:avLst/>
              <a:gdLst>
                <a:gd name="connsiteX0" fmla="*/ -220 w 11964034"/>
                <a:gd name="connsiteY0" fmla="*/ 3305358 h 6611219"/>
                <a:gd name="connsiteX1" fmla="*/ 3305453 w 11964034"/>
                <a:gd name="connsiteY1" fmla="*/ -189 h 6611219"/>
                <a:gd name="connsiteX2" fmla="*/ 8658269 w 11964034"/>
                <a:gd name="connsiteY2" fmla="*/ -189 h 6611219"/>
                <a:gd name="connsiteX3" fmla="*/ 11963815 w 11964034"/>
                <a:gd name="connsiteY3" fmla="*/ 3305358 h 6611219"/>
                <a:gd name="connsiteX4" fmla="*/ 11963815 w 11964034"/>
                <a:gd name="connsiteY4" fmla="*/ 3305358 h 6611219"/>
                <a:gd name="connsiteX5" fmla="*/ 8658269 w 11964034"/>
                <a:gd name="connsiteY5" fmla="*/ 6611031 h 6611219"/>
                <a:gd name="connsiteX6" fmla="*/ 3305707 w 11964034"/>
                <a:gd name="connsiteY6" fmla="*/ 6611031 h 6611219"/>
                <a:gd name="connsiteX7" fmla="*/ 33 w 11964034"/>
                <a:gd name="connsiteY7" fmla="*/ 3305358 h 661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64034" h="6611219">
                  <a:moveTo>
                    <a:pt x="-220" y="3305358"/>
                  </a:moveTo>
                  <a:cubicBezTo>
                    <a:pt x="-220" y="1479727"/>
                    <a:pt x="1479822" y="-189"/>
                    <a:pt x="3305453" y="-189"/>
                  </a:cubicBezTo>
                  <a:lnTo>
                    <a:pt x="8658269" y="-189"/>
                  </a:lnTo>
                  <a:cubicBezTo>
                    <a:pt x="10483900" y="-189"/>
                    <a:pt x="11963815" y="1479727"/>
                    <a:pt x="11963815" y="3305358"/>
                  </a:cubicBezTo>
                  <a:lnTo>
                    <a:pt x="11963815" y="3305358"/>
                  </a:lnTo>
                  <a:cubicBezTo>
                    <a:pt x="11963815" y="5131116"/>
                    <a:pt x="10483900" y="6611031"/>
                    <a:pt x="8658269" y="6611031"/>
                  </a:cubicBezTo>
                  <a:lnTo>
                    <a:pt x="3305707" y="6611031"/>
                  </a:lnTo>
                  <a:cubicBezTo>
                    <a:pt x="1480076" y="6611031"/>
                    <a:pt x="33" y="5131116"/>
                    <a:pt x="33" y="3305358"/>
                  </a:cubicBezTo>
                  <a:close/>
                </a:path>
              </a:pathLst>
            </a:custGeom>
            <a:noFill/>
            <a:ln w="12683" cap="flat">
              <a:solidFill>
                <a:schemeClr val="bg1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630C3F0-7493-8B47-9FC3-5ED8CABA8FED}"/>
                </a:ext>
              </a:extLst>
            </p:cNvPr>
            <p:cNvSpPr/>
            <p:nvPr/>
          </p:nvSpPr>
          <p:spPr>
            <a:xfrm>
              <a:off x="9708678" y="2861657"/>
              <a:ext cx="13955991" cy="7995730"/>
            </a:xfrm>
            <a:custGeom>
              <a:avLst/>
              <a:gdLst>
                <a:gd name="connsiteX0" fmla="*/ 287 w 13955991"/>
                <a:gd name="connsiteY0" fmla="*/ 3997676 h 7995730"/>
                <a:gd name="connsiteX1" fmla="*/ 3997645 w 13955991"/>
                <a:gd name="connsiteY1" fmla="*/ -189 h 7995730"/>
                <a:gd name="connsiteX2" fmla="*/ 9957905 w 13955991"/>
                <a:gd name="connsiteY2" fmla="*/ -189 h 7995730"/>
                <a:gd name="connsiteX3" fmla="*/ 13955771 w 13955991"/>
                <a:gd name="connsiteY3" fmla="*/ 3997676 h 7995730"/>
                <a:gd name="connsiteX4" fmla="*/ 13955771 w 13955991"/>
                <a:gd name="connsiteY4" fmla="*/ 3997676 h 7995730"/>
                <a:gd name="connsiteX5" fmla="*/ 9957905 w 13955991"/>
                <a:gd name="connsiteY5" fmla="*/ 7995542 h 7995730"/>
                <a:gd name="connsiteX6" fmla="*/ 3997645 w 13955991"/>
                <a:gd name="connsiteY6" fmla="*/ 7995542 h 7995730"/>
                <a:gd name="connsiteX7" fmla="*/ -220 w 13955991"/>
                <a:gd name="connsiteY7" fmla="*/ 3997676 h 799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55991" h="7995730">
                  <a:moveTo>
                    <a:pt x="287" y="3997676"/>
                  </a:moveTo>
                  <a:cubicBezTo>
                    <a:pt x="287" y="1789792"/>
                    <a:pt x="1790141" y="-189"/>
                    <a:pt x="3997645" y="-189"/>
                  </a:cubicBezTo>
                  <a:lnTo>
                    <a:pt x="9957905" y="-189"/>
                  </a:lnTo>
                  <a:cubicBezTo>
                    <a:pt x="12165409" y="-189"/>
                    <a:pt x="13955771" y="1789792"/>
                    <a:pt x="13955771" y="3997676"/>
                  </a:cubicBezTo>
                  <a:lnTo>
                    <a:pt x="13955771" y="3997676"/>
                  </a:lnTo>
                  <a:cubicBezTo>
                    <a:pt x="13955771" y="6205180"/>
                    <a:pt x="12165789" y="7995542"/>
                    <a:pt x="9957905" y="7995542"/>
                  </a:cubicBezTo>
                  <a:lnTo>
                    <a:pt x="3997645" y="7995542"/>
                  </a:lnTo>
                  <a:cubicBezTo>
                    <a:pt x="1790141" y="7995542"/>
                    <a:pt x="-220" y="6205688"/>
                    <a:pt x="-220" y="3997676"/>
                  </a:cubicBezTo>
                  <a:close/>
                </a:path>
              </a:pathLst>
            </a:custGeom>
            <a:noFill/>
            <a:ln w="12683" cap="flat">
              <a:solidFill>
                <a:schemeClr val="bg1">
                  <a:alpha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063568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5C77F6D-CACF-F7CB-1CB0-01E9001D2E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545064" y="6273235"/>
            <a:ext cx="4814910" cy="4905306"/>
          </a:xfrm>
          <a:custGeom>
            <a:avLst/>
            <a:gdLst>
              <a:gd name="connsiteX0" fmla="*/ 611182 w 4814910"/>
              <a:gd name="connsiteY0" fmla="*/ 0 h 6386513"/>
              <a:gd name="connsiteX1" fmla="*/ 2377672 w 4814910"/>
              <a:gd name="connsiteY1" fmla="*/ 0 h 6386513"/>
              <a:gd name="connsiteX2" fmla="*/ 2545632 w 4814910"/>
              <a:gd name="connsiteY2" fmla="*/ 114920 h 6386513"/>
              <a:gd name="connsiteX3" fmla="*/ 2618526 w 4814910"/>
              <a:gd name="connsiteY3" fmla="*/ 303414 h 6386513"/>
              <a:gd name="connsiteX4" fmla="*/ 2786484 w 4814910"/>
              <a:gd name="connsiteY4" fmla="*/ 418333 h 6386513"/>
              <a:gd name="connsiteX5" fmla="*/ 4262892 w 4814910"/>
              <a:gd name="connsiteY5" fmla="*/ 418333 h 6386513"/>
              <a:gd name="connsiteX6" fmla="*/ 4814910 w 4814910"/>
              <a:gd name="connsiteY6" fmla="*/ 969809 h 6386513"/>
              <a:gd name="connsiteX7" fmla="*/ 4814910 w 4814910"/>
              <a:gd name="connsiteY7" fmla="*/ 5775335 h 6386513"/>
              <a:gd name="connsiteX8" fmla="*/ 4203732 w 4814910"/>
              <a:gd name="connsiteY8" fmla="*/ 6386513 h 6386513"/>
              <a:gd name="connsiteX9" fmla="*/ 611182 w 4814910"/>
              <a:gd name="connsiteY9" fmla="*/ 6386513 h 6386513"/>
              <a:gd name="connsiteX10" fmla="*/ 0 w 4814910"/>
              <a:gd name="connsiteY10" fmla="*/ 5775335 h 6386513"/>
              <a:gd name="connsiteX11" fmla="*/ 0 w 4814910"/>
              <a:gd name="connsiteY11" fmla="*/ 611180 h 6386513"/>
              <a:gd name="connsiteX12" fmla="*/ 611182 w 4814910"/>
              <a:gd name="connsiteY12" fmla="*/ 0 h 6386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14910" h="6386513">
                <a:moveTo>
                  <a:pt x="611182" y="0"/>
                </a:moveTo>
                <a:lnTo>
                  <a:pt x="2377672" y="0"/>
                </a:lnTo>
                <a:cubicBezTo>
                  <a:pt x="2451996" y="0"/>
                  <a:pt x="2518702" y="45641"/>
                  <a:pt x="2545632" y="114920"/>
                </a:cubicBezTo>
                <a:lnTo>
                  <a:pt x="2618526" y="303414"/>
                </a:lnTo>
                <a:cubicBezTo>
                  <a:pt x="2645454" y="372692"/>
                  <a:pt x="2712160" y="418333"/>
                  <a:pt x="2786484" y="418333"/>
                </a:cubicBezTo>
                <a:lnTo>
                  <a:pt x="4262892" y="418333"/>
                </a:lnTo>
                <a:cubicBezTo>
                  <a:pt x="4567556" y="418333"/>
                  <a:pt x="4814612" y="665144"/>
                  <a:pt x="4814910" y="969809"/>
                </a:cubicBezTo>
                <a:lnTo>
                  <a:pt x="4814910" y="5775335"/>
                </a:lnTo>
                <a:cubicBezTo>
                  <a:pt x="4813944" y="6112476"/>
                  <a:pt x="4540872" y="6385548"/>
                  <a:pt x="4203732" y="6386513"/>
                </a:cubicBezTo>
                <a:lnTo>
                  <a:pt x="611182" y="6386513"/>
                </a:lnTo>
                <a:cubicBezTo>
                  <a:pt x="274040" y="6385548"/>
                  <a:pt x="968" y="6112476"/>
                  <a:pt x="0" y="5775335"/>
                </a:cubicBezTo>
                <a:lnTo>
                  <a:pt x="0" y="611180"/>
                </a:lnTo>
                <a:cubicBezTo>
                  <a:pt x="968" y="274038"/>
                  <a:pt x="274040" y="965"/>
                  <a:pt x="61118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9524BC9-5963-AE5B-DB39-2682475492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706175" y="6273235"/>
            <a:ext cx="4814909" cy="4905306"/>
          </a:xfrm>
          <a:custGeom>
            <a:avLst/>
            <a:gdLst>
              <a:gd name="connsiteX0" fmla="*/ 611180 w 4814909"/>
              <a:gd name="connsiteY0" fmla="*/ 0 h 6386513"/>
              <a:gd name="connsiteX1" fmla="*/ 2377671 w 4814909"/>
              <a:gd name="connsiteY1" fmla="*/ 0 h 6386513"/>
              <a:gd name="connsiteX2" fmla="*/ 2545630 w 4814909"/>
              <a:gd name="connsiteY2" fmla="*/ 114920 h 6386513"/>
              <a:gd name="connsiteX3" fmla="*/ 2618526 w 4814909"/>
              <a:gd name="connsiteY3" fmla="*/ 303414 h 6386513"/>
              <a:gd name="connsiteX4" fmla="*/ 2786483 w 4814909"/>
              <a:gd name="connsiteY4" fmla="*/ 418333 h 6386513"/>
              <a:gd name="connsiteX5" fmla="*/ 4262889 w 4814909"/>
              <a:gd name="connsiteY5" fmla="*/ 418333 h 6386513"/>
              <a:gd name="connsiteX6" fmla="*/ 4814909 w 4814909"/>
              <a:gd name="connsiteY6" fmla="*/ 969809 h 6386513"/>
              <a:gd name="connsiteX7" fmla="*/ 4814909 w 4814909"/>
              <a:gd name="connsiteY7" fmla="*/ 5775335 h 6386513"/>
              <a:gd name="connsiteX8" fmla="*/ 4203731 w 4814909"/>
              <a:gd name="connsiteY8" fmla="*/ 6386513 h 6386513"/>
              <a:gd name="connsiteX9" fmla="*/ 611180 w 4814909"/>
              <a:gd name="connsiteY9" fmla="*/ 6386513 h 6386513"/>
              <a:gd name="connsiteX10" fmla="*/ 0 w 4814909"/>
              <a:gd name="connsiteY10" fmla="*/ 5775335 h 6386513"/>
              <a:gd name="connsiteX11" fmla="*/ 0 w 4814909"/>
              <a:gd name="connsiteY11" fmla="*/ 611180 h 6386513"/>
              <a:gd name="connsiteX12" fmla="*/ 611180 w 4814909"/>
              <a:gd name="connsiteY12" fmla="*/ 0 h 6386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14909" h="6386513">
                <a:moveTo>
                  <a:pt x="611180" y="0"/>
                </a:moveTo>
                <a:lnTo>
                  <a:pt x="2377671" y="0"/>
                </a:lnTo>
                <a:cubicBezTo>
                  <a:pt x="2451994" y="0"/>
                  <a:pt x="2518702" y="45641"/>
                  <a:pt x="2545630" y="114920"/>
                </a:cubicBezTo>
                <a:lnTo>
                  <a:pt x="2618526" y="303414"/>
                </a:lnTo>
                <a:cubicBezTo>
                  <a:pt x="2645453" y="372692"/>
                  <a:pt x="2712160" y="418333"/>
                  <a:pt x="2786483" y="418333"/>
                </a:cubicBezTo>
                <a:lnTo>
                  <a:pt x="4262889" y="418333"/>
                </a:lnTo>
                <a:cubicBezTo>
                  <a:pt x="4567555" y="418333"/>
                  <a:pt x="4814611" y="665144"/>
                  <a:pt x="4814909" y="969809"/>
                </a:cubicBezTo>
                <a:lnTo>
                  <a:pt x="4814909" y="5775335"/>
                </a:lnTo>
                <a:cubicBezTo>
                  <a:pt x="4813945" y="6112476"/>
                  <a:pt x="4540873" y="6385548"/>
                  <a:pt x="4203731" y="6386513"/>
                </a:cubicBezTo>
                <a:lnTo>
                  <a:pt x="611180" y="6386513"/>
                </a:lnTo>
                <a:cubicBezTo>
                  <a:pt x="274038" y="6385548"/>
                  <a:pt x="966" y="6112476"/>
                  <a:pt x="0" y="5775335"/>
                </a:cubicBezTo>
                <a:lnTo>
                  <a:pt x="0" y="611180"/>
                </a:lnTo>
                <a:cubicBezTo>
                  <a:pt x="966" y="274038"/>
                  <a:pt x="274038" y="965"/>
                  <a:pt x="61118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FC89698-14B4-6C67-5A0E-DF07A8C649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67284" y="6273235"/>
            <a:ext cx="4814909" cy="4905306"/>
          </a:xfrm>
          <a:custGeom>
            <a:avLst/>
            <a:gdLst>
              <a:gd name="connsiteX0" fmla="*/ 611181 w 4814909"/>
              <a:gd name="connsiteY0" fmla="*/ 0 h 6386513"/>
              <a:gd name="connsiteX1" fmla="*/ 2377671 w 4814909"/>
              <a:gd name="connsiteY1" fmla="*/ 0 h 6386513"/>
              <a:gd name="connsiteX2" fmla="*/ 2545630 w 4814909"/>
              <a:gd name="connsiteY2" fmla="*/ 114920 h 6386513"/>
              <a:gd name="connsiteX3" fmla="*/ 2618526 w 4814909"/>
              <a:gd name="connsiteY3" fmla="*/ 303414 h 6386513"/>
              <a:gd name="connsiteX4" fmla="*/ 2786483 w 4814909"/>
              <a:gd name="connsiteY4" fmla="*/ 418333 h 6386513"/>
              <a:gd name="connsiteX5" fmla="*/ 4262890 w 4814909"/>
              <a:gd name="connsiteY5" fmla="*/ 418333 h 6386513"/>
              <a:gd name="connsiteX6" fmla="*/ 4814909 w 4814909"/>
              <a:gd name="connsiteY6" fmla="*/ 969809 h 6386513"/>
              <a:gd name="connsiteX7" fmla="*/ 4814909 w 4814909"/>
              <a:gd name="connsiteY7" fmla="*/ 5775335 h 6386513"/>
              <a:gd name="connsiteX8" fmla="*/ 4203730 w 4814909"/>
              <a:gd name="connsiteY8" fmla="*/ 6386513 h 6386513"/>
              <a:gd name="connsiteX9" fmla="*/ 611181 w 4814909"/>
              <a:gd name="connsiteY9" fmla="*/ 6386513 h 6386513"/>
              <a:gd name="connsiteX10" fmla="*/ 0 w 4814909"/>
              <a:gd name="connsiteY10" fmla="*/ 5775335 h 6386513"/>
              <a:gd name="connsiteX11" fmla="*/ 0 w 4814909"/>
              <a:gd name="connsiteY11" fmla="*/ 611180 h 6386513"/>
              <a:gd name="connsiteX12" fmla="*/ 611181 w 4814909"/>
              <a:gd name="connsiteY12" fmla="*/ 0 h 6386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14909" h="6386513">
                <a:moveTo>
                  <a:pt x="611181" y="0"/>
                </a:moveTo>
                <a:lnTo>
                  <a:pt x="2377671" y="0"/>
                </a:lnTo>
                <a:cubicBezTo>
                  <a:pt x="2451994" y="0"/>
                  <a:pt x="2518702" y="45641"/>
                  <a:pt x="2545630" y="114920"/>
                </a:cubicBezTo>
                <a:lnTo>
                  <a:pt x="2618526" y="303414"/>
                </a:lnTo>
                <a:cubicBezTo>
                  <a:pt x="2645453" y="372692"/>
                  <a:pt x="2712160" y="418333"/>
                  <a:pt x="2786483" y="418333"/>
                </a:cubicBezTo>
                <a:lnTo>
                  <a:pt x="4262890" y="418333"/>
                </a:lnTo>
                <a:cubicBezTo>
                  <a:pt x="4567555" y="418333"/>
                  <a:pt x="4814611" y="665144"/>
                  <a:pt x="4814909" y="969809"/>
                </a:cubicBezTo>
                <a:lnTo>
                  <a:pt x="4814909" y="5775335"/>
                </a:lnTo>
                <a:cubicBezTo>
                  <a:pt x="4813944" y="6112476"/>
                  <a:pt x="4540872" y="6385548"/>
                  <a:pt x="4203730" y="6386513"/>
                </a:cubicBezTo>
                <a:lnTo>
                  <a:pt x="611181" y="6386513"/>
                </a:lnTo>
                <a:cubicBezTo>
                  <a:pt x="274039" y="6385548"/>
                  <a:pt x="967" y="6112476"/>
                  <a:pt x="0" y="5775335"/>
                </a:cubicBezTo>
                <a:lnTo>
                  <a:pt x="0" y="611180"/>
                </a:lnTo>
                <a:cubicBezTo>
                  <a:pt x="967" y="274038"/>
                  <a:pt x="274039" y="965"/>
                  <a:pt x="611181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890B2B-D5D5-BA6C-1C55-5FDBE91737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8393" y="6273235"/>
            <a:ext cx="4814909" cy="4905306"/>
          </a:xfrm>
          <a:custGeom>
            <a:avLst/>
            <a:gdLst>
              <a:gd name="connsiteX0" fmla="*/ 611180 w 4814909"/>
              <a:gd name="connsiteY0" fmla="*/ 0 h 6386513"/>
              <a:gd name="connsiteX1" fmla="*/ 2377671 w 4814909"/>
              <a:gd name="connsiteY1" fmla="*/ 0 h 6386513"/>
              <a:gd name="connsiteX2" fmla="*/ 2545631 w 4814909"/>
              <a:gd name="connsiteY2" fmla="*/ 114920 h 6386513"/>
              <a:gd name="connsiteX3" fmla="*/ 2618526 w 4814909"/>
              <a:gd name="connsiteY3" fmla="*/ 303414 h 6386513"/>
              <a:gd name="connsiteX4" fmla="*/ 2786484 w 4814909"/>
              <a:gd name="connsiteY4" fmla="*/ 418333 h 6386513"/>
              <a:gd name="connsiteX5" fmla="*/ 4262890 w 4814909"/>
              <a:gd name="connsiteY5" fmla="*/ 418333 h 6386513"/>
              <a:gd name="connsiteX6" fmla="*/ 4814909 w 4814909"/>
              <a:gd name="connsiteY6" fmla="*/ 969809 h 6386513"/>
              <a:gd name="connsiteX7" fmla="*/ 4814909 w 4814909"/>
              <a:gd name="connsiteY7" fmla="*/ 5775335 h 6386513"/>
              <a:gd name="connsiteX8" fmla="*/ 4203731 w 4814909"/>
              <a:gd name="connsiteY8" fmla="*/ 6386513 h 6386513"/>
              <a:gd name="connsiteX9" fmla="*/ 611180 w 4814909"/>
              <a:gd name="connsiteY9" fmla="*/ 6386513 h 6386513"/>
              <a:gd name="connsiteX10" fmla="*/ 0 w 4814909"/>
              <a:gd name="connsiteY10" fmla="*/ 5775335 h 6386513"/>
              <a:gd name="connsiteX11" fmla="*/ 0 w 4814909"/>
              <a:gd name="connsiteY11" fmla="*/ 611180 h 6386513"/>
              <a:gd name="connsiteX12" fmla="*/ 611180 w 4814909"/>
              <a:gd name="connsiteY12" fmla="*/ 0 h 6386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14909" h="6386513">
                <a:moveTo>
                  <a:pt x="611180" y="0"/>
                </a:moveTo>
                <a:lnTo>
                  <a:pt x="2377671" y="0"/>
                </a:lnTo>
                <a:cubicBezTo>
                  <a:pt x="2451995" y="0"/>
                  <a:pt x="2518702" y="45641"/>
                  <a:pt x="2545631" y="114920"/>
                </a:cubicBezTo>
                <a:lnTo>
                  <a:pt x="2618526" y="303414"/>
                </a:lnTo>
                <a:cubicBezTo>
                  <a:pt x="2645453" y="372692"/>
                  <a:pt x="2712160" y="418333"/>
                  <a:pt x="2786484" y="418333"/>
                </a:cubicBezTo>
                <a:lnTo>
                  <a:pt x="4262890" y="418333"/>
                </a:lnTo>
                <a:cubicBezTo>
                  <a:pt x="4567555" y="418333"/>
                  <a:pt x="4814612" y="665144"/>
                  <a:pt x="4814909" y="969809"/>
                </a:cubicBezTo>
                <a:lnTo>
                  <a:pt x="4814909" y="5775335"/>
                </a:lnTo>
                <a:cubicBezTo>
                  <a:pt x="4813944" y="6112476"/>
                  <a:pt x="4540872" y="6385548"/>
                  <a:pt x="4203731" y="6386513"/>
                </a:cubicBezTo>
                <a:lnTo>
                  <a:pt x="611180" y="6386513"/>
                </a:lnTo>
                <a:cubicBezTo>
                  <a:pt x="274039" y="6385548"/>
                  <a:pt x="967" y="6112476"/>
                  <a:pt x="0" y="5775335"/>
                </a:cubicBezTo>
                <a:lnTo>
                  <a:pt x="0" y="611180"/>
                </a:lnTo>
                <a:cubicBezTo>
                  <a:pt x="967" y="274038"/>
                  <a:pt x="274039" y="965"/>
                  <a:pt x="61118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9691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10927580-46B4-B6E9-68EA-C8D5436494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802635" y="5934980"/>
            <a:ext cx="7513601" cy="6682878"/>
          </a:xfrm>
          <a:custGeom>
            <a:avLst/>
            <a:gdLst>
              <a:gd name="connsiteX0" fmla="*/ 1923367 w 7513601"/>
              <a:gd name="connsiteY0" fmla="*/ 0 h 6682878"/>
              <a:gd name="connsiteX1" fmla="*/ 3756377 w 7513601"/>
              <a:gd name="connsiteY1" fmla="*/ 1278019 h 6682878"/>
              <a:gd name="connsiteX2" fmla="*/ 5589389 w 7513601"/>
              <a:gd name="connsiteY2" fmla="*/ 0 h 6682878"/>
              <a:gd name="connsiteX3" fmla="*/ 7513601 w 7513601"/>
              <a:gd name="connsiteY3" fmla="*/ 1830371 h 6682878"/>
              <a:gd name="connsiteX4" fmla="*/ 7513601 w 7513601"/>
              <a:gd name="connsiteY4" fmla="*/ 5687732 h 6682878"/>
              <a:gd name="connsiteX5" fmla="*/ 6467333 w 7513601"/>
              <a:gd name="connsiteY5" fmla="*/ 6682878 h 6682878"/>
              <a:gd name="connsiteX6" fmla="*/ 4711729 w 7513601"/>
              <a:gd name="connsiteY6" fmla="*/ 6682878 h 6682878"/>
              <a:gd name="connsiteX7" fmla="*/ 3756377 w 7513601"/>
              <a:gd name="connsiteY7" fmla="*/ 6090615 h 6682878"/>
              <a:gd name="connsiteX8" fmla="*/ 2801309 w 7513601"/>
              <a:gd name="connsiteY8" fmla="*/ 6682878 h 6682878"/>
              <a:gd name="connsiteX9" fmla="*/ 1045707 w 7513601"/>
              <a:gd name="connsiteY9" fmla="*/ 6682878 h 6682878"/>
              <a:gd name="connsiteX10" fmla="*/ 0 w 7513601"/>
              <a:gd name="connsiteY10" fmla="*/ 5687732 h 6682878"/>
              <a:gd name="connsiteX11" fmla="*/ 0 w 7513601"/>
              <a:gd name="connsiteY11" fmla="*/ 1830371 h 6682878"/>
              <a:gd name="connsiteX12" fmla="*/ 1923367 w 7513601"/>
              <a:gd name="connsiteY12" fmla="*/ 0 h 6682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13601" h="6682878">
                <a:moveTo>
                  <a:pt x="1923367" y="0"/>
                </a:moveTo>
                <a:cubicBezTo>
                  <a:pt x="2760971" y="2573"/>
                  <a:pt x="3501327" y="518762"/>
                  <a:pt x="3756377" y="1278019"/>
                </a:cubicBezTo>
                <a:cubicBezTo>
                  <a:pt x="4011429" y="518762"/>
                  <a:pt x="4751783" y="2573"/>
                  <a:pt x="5589389" y="0"/>
                </a:cubicBezTo>
                <a:cubicBezTo>
                  <a:pt x="6650689" y="2492"/>
                  <a:pt x="7510505" y="820387"/>
                  <a:pt x="7513601" y="1830371"/>
                </a:cubicBezTo>
                <a:lnTo>
                  <a:pt x="7513601" y="5687732"/>
                </a:lnTo>
                <a:cubicBezTo>
                  <a:pt x="7512051" y="6236926"/>
                  <a:pt x="7044425" y="6681700"/>
                  <a:pt x="6467333" y="6682878"/>
                </a:cubicBezTo>
                <a:lnTo>
                  <a:pt x="4711729" y="6682878"/>
                </a:lnTo>
                <a:cubicBezTo>
                  <a:pt x="4298513" y="6681754"/>
                  <a:pt x="3924451" y="6449856"/>
                  <a:pt x="3756377" y="6090615"/>
                </a:cubicBezTo>
                <a:cubicBezTo>
                  <a:pt x="3588389" y="6449831"/>
                  <a:pt x="3214469" y="6681700"/>
                  <a:pt x="2801309" y="6682878"/>
                </a:cubicBezTo>
                <a:lnTo>
                  <a:pt x="1045707" y="6682878"/>
                </a:lnTo>
                <a:cubicBezTo>
                  <a:pt x="468891" y="6681273"/>
                  <a:pt x="1687" y="6236658"/>
                  <a:pt x="0" y="5687732"/>
                </a:cubicBezTo>
                <a:lnTo>
                  <a:pt x="0" y="1830371"/>
                </a:lnTo>
                <a:cubicBezTo>
                  <a:pt x="3097" y="820707"/>
                  <a:pt x="862405" y="2947"/>
                  <a:pt x="192336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29A377F-422E-FDBE-80B3-5B4C96B919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23959" y="5936158"/>
            <a:ext cx="9042399" cy="3131642"/>
          </a:xfrm>
          <a:custGeom>
            <a:avLst/>
            <a:gdLst>
              <a:gd name="connsiteX0" fmla="*/ 876453 w 9042399"/>
              <a:gd name="connsiteY0" fmla="*/ 0 h 3131642"/>
              <a:gd name="connsiteX1" fmla="*/ 8165946 w 9042399"/>
              <a:gd name="connsiteY1" fmla="*/ 0 h 3131642"/>
              <a:gd name="connsiteX2" fmla="*/ 9042399 w 9042399"/>
              <a:gd name="connsiteY2" fmla="*/ 876453 h 3131642"/>
              <a:gd name="connsiteX3" fmla="*/ 9042399 w 9042399"/>
              <a:gd name="connsiteY3" fmla="*/ 2255189 h 3131642"/>
              <a:gd name="connsiteX4" fmla="*/ 8165946 w 9042399"/>
              <a:gd name="connsiteY4" fmla="*/ 3131642 h 3131642"/>
              <a:gd name="connsiteX5" fmla="*/ 876453 w 9042399"/>
              <a:gd name="connsiteY5" fmla="*/ 3131642 h 3131642"/>
              <a:gd name="connsiteX6" fmla="*/ 0 w 9042399"/>
              <a:gd name="connsiteY6" fmla="*/ 2255189 h 3131642"/>
              <a:gd name="connsiteX7" fmla="*/ 0 w 9042399"/>
              <a:gd name="connsiteY7" fmla="*/ 876453 h 3131642"/>
              <a:gd name="connsiteX8" fmla="*/ 876453 w 9042399"/>
              <a:gd name="connsiteY8" fmla="*/ 0 h 313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42399" h="3131642">
                <a:moveTo>
                  <a:pt x="876453" y="0"/>
                </a:moveTo>
                <a:lnTo>
                  <a:pt x="8165946" y="0"/>
                </a:lnTo>
                <a:cubicBezTo>
                  <a:pt x="8649998" y="0"/>
                  <a:pt x="9042399" y="392401"/>
                  <a:pt x="9042399" y="876453"/>
                </a:cubicBezTo>
                <a:lnTo>
                  <a:pt x="9042399" y="2255189"/>
                </a:lnTo>
                <a:cubicBezTo>
                  <a:pt x="9042399" y="2739241"/>
                  <a:pt x="8649998" y="3131642"/>
                  <a:pt x="8165946" y="3131642"/>
                </a:cubicBezTo>
                <a:lnTo>
                  <a:pt x="876453" y="3131642"/>
                </a:lnTo>
                <a:cubicBezTo>
                  <a:pt x="392401" y="3131642"/>
                  <a:pt x="0" y="2739241"/>
                  <a:pt x="0" y="2255189"/>
                </a:cubicBezTo>
                <a:lnTo>
                  <a:pt x="0" y="876453"/>
                </a:lnTo>
                <a:cubicBezTo>
                  <a:pt x="0" y="392401"/>
                  <a:pt x="392401" y="0"/>
                  <a:pt x="87645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2D84E86-23FF-736A-B4FE-C85E544FB5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4860" y="5936159"/>
            <a:ext cx="5215271" cy="6682879"/>
          </a:xfrm>
          <a:custGeom>
            <a:avLst/>
            <a:gdLst>
              <a:gd name="connsiteX0" fmla="*/ 767636 w 5215271"/>
              <a:gd name="connsiteY0" fmla="*/ 0 h 6682879"/>
              <a:gd name="connsiteX1" fmla="*/ 4447635 w 5215271"/>
              <a:gd name="connsiteY1" fmla="*/ 0 h 6682879"/>
              <a:gd name="connsiteX2" fmla="*/ 5215271 w 5215271"/>
              <a:gd name="connsiteY2" fmla="*/ 767637 h 6682879"/>
              <a:gd name="connsiteX3" fmla="*/ 5215271 w 5215271"/>
              <a:gd name="connsiteY3" fmla="*/ 5915243 h 6682879"/>
              <a:gd name="connsiteX4" fmla="*/ 4447635 w 5215271"/>
              <a:gd name="connsiteY4" fmla="*/ 6682879 h 6682879"/>
              <a:gd name="connsiteX5" fmla="*/ 767636 w 5215271"/>
              <a:gd name="connsiteY5" fmla="*/ 6682879 h 6682879"/>
              <a:gd name="connsiteX6" fmla="*/ 0 w 5215271"/>
              <a:gd name="connsiteY6" fmla="*/ 5915243 h 6682879"/>
              <a:gd name="connsiteX7" fmla="*/ 0 w 5215271"/>
              <a:gd name="connsiteY7" fmla="*/ 767637 h 6682879"/>
              <a:gd name="connsiteX8" fmla="*/ 767636 w 5215271"/>
              <a:gd name="connsiteY8" fmla="*/ 0 h 66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5271" h="6682879">
                <a:moveTo>
                  <a:pt x="767636" y="0"/>
                </a:moveTo>
                <a:lnTo>
                  <a:pt x="4447635" y="0"/>
                </a:lnTo>
                <a:cubicBezTo>
                  <a:pt x="4871589" y="0"/>
                  <a:pt x="5215271" y="343683"/>
                  <a:pt x="5215271" y="767637"/>
                </a:cubicBezTo>
                <a:lnTo>
                  <a:pt x="5215271" y="5915243"/>
                </a:lnTo>
                <a:cubicBezTo>
                  <a:pt x="5215271" y="6339197"/>
                  <a:pt x="4871589" y="6682879"/>
                  <a:pt x="4447635" y="6682879"/>
                </a:cubicBezTo>
                <a:lnTo>
                  <a:pt x="767636" y="6682879"/>
                </a:lnTo>
                <a:cubicBezTo>
                  <a:pt x="343683" y="6682879"/>
                  <a:pt x="0" y="6339197"/>
                  <a:pt x="0" y="5915243"/>
                </a:cubicBezTo>
                <a:lnTo>
                  <a:pt x="0" y="767637"/>
                </a:lnTo>
                <a:cubicBezTo>
                  <a:pt x="0" y="343683"/>
                  <a:pt x="343683" y="0"/>
                  <a:pt x="767636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90199D0-97B7-06C6-C497-1F7997ABC34F}"/>
              </a:ext>
            </a:extLst>
          </p:cNvPr>
          <p:cNvSpPr/>
          <p:nvPr userDrawn="1"/>
        </p:nvSpPr>
        <p:spPr>
          <a:xfrm>
            <a:off x="6523958" y="9296400"/>
            <a:ext cx="4399197" cy="3322637"/>
          </a:xfrm>
          <a:prstGeom prst="roundRect">
            <a:avLst>
              <a:gd name="adj" fmla="val 1972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C2D08B4-A510-77B3-CD46-0221111BA1C0}"/>
              </a:ext>
            </a:extLst>
          </p:cNvPr>
          <p:cNvSpPr/>
          <p:nvPr userDrawn="1"/>
        </p:nvSpPr>
        <p:spPr>
          <a:xfrm>
            <a:off x="11167161" y="9296400"/>
            <a:ext cx="4399197" cy="3322637"/>
          </a:xfrm>
          <a:prstGeom prst="roundRect">
            <a:avLst>
              <a:gd name="adj" fmla="val 19725"/>
            </a:avLst>
          </a:prstGeom>
          <a:solidFill>
            <a:srgbClr val="EFFF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65176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62DF01F-3624-08F0-DCD4-B5D81E1879FB}"/>
              </a:ext>
            </a:extLst>
          </p:cNvPr>
          <p:cNvSpPr/>
          <p:nvPr userDrawn="1"/>
        </p:nvSpPr>
        <p:spPr>
          <a:xfrm>
            <a:off x="14582153" y="3022600"/>
            <a:ext cx="4712503" cy="9596438"/>
          </a:xfrm>
          <a:prstGeom prst="roundRect">
            <a:avLst>
              <a:gd name="adj" fmla="val 11651"/>
            </a:avLst>
          </a:prstGeom>
          <a:solidFill>
            <a:srgbClr val="EFFF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2675269-4562-3D08-9288-0CFAB230BE64}"/>
              </a:ext>
            </a:extLst>
          </p:cNvPr>
          <p:cNvSpPr/>
          <p:nvPr userDrawn="1"/>
        </p:nvSpPr>
        <p:spPr>
          <a:xfrm>
            <a:off x="19663583" y="3022600"/>
            <a:ext cx="4712503" cy="9596438"/>
          </a:xfrm>
          <a:prstGeom prst="roundRect">
            <a:avLst>
              <a:gd name="adj" fmla="val 11651"/>
            </a:avLst>
          </a:prstGeom>
          <a:solidFill>
            <a:srgbClr val="003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DB48F18-1E3B-8506-F5E1-0B71D6CFCD29}"/>
              </a:ext>
            </a:extLst>
          </p:cNvPr>
          <p:cNvSpPr/>
          <p:nvPr userDrawn="1"/>
        </p:nvSpPr>
        <p:spPr>
          <a:xfrm>
            <a:off x="9498012" y="3022600"/>
            <a:ext cx="4712503" cy="9596438"/>
          </a:xfrm>
          <a:prstGeom prst="roundRect">
            <a:avLst>
              <a:gd name="adj" fmla="val 1165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8771F71-0E5A-DD1B-F7A9-F704E6FB9A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94396" y="3022602"/>
            <a:ext cx="4715214" cy="5509859"/>
          </a:xfrm>
          <a:custGeom>
            <a:avLst/>
            <a:gdLst>
              <a:gd name="connsiteX0" fmla="*/ 520004 w 4715214"/>
              <a:gd name="connsiteY0" fmla="*/ 0 h 5509859"/>
              <a:gd name="connsiteX1" fmla="*/ 4197924 w 4715214"/>
              <a:gd name="connsiteY1" fmla="*/ 0 h 5509859"/>
              <a:gd name="connsiteX2" fmla="*/ 4399278 w 4715214"/>
              <a:gd name="connsiteY2" fmla="*/ 40651 h 5509859"/>
              <a:gd name="connsiteX3" fmla="*/ 4416564 w 4715214"/>
              <a:gd name="connsiteY3" fmla="*/ 50034 h 5509859"/>
              <a:gd name="connsiteX4" fmla="*/ 4416566 w 4715214"/>
              <a:gd name="connsiteY4" fmla="*/ 50034 h 5509859"/>
              <a:gd name="connsiteX5" fmla="*/ 4487146 w 4715214"/>
              <a:gd name="connsiteY5" fmla="*/ 88344 h 5509859"/>
              <a:gd name="connsiteX6" fmla="*/ 4715214 w 4715214"/>
              <a:gd name="connsiteY6" fmla="*/ 517290 h 5509859"/>
              <a:gd name="connsiteX7" fmla="*/ 4715214 w 4715214"/>
              <a:gd name="connsiteY7" fmla="*/ 1457317 h 5509859"/>
              <a:gd name="connsiteX8" fmla="*/ 4715214 w 4715214"/>
              <a:gd name="connsiteY8" fmla="*/ 4102578 h 5509859"/>
              <a:gd name="connsiteX9" fmla="*/ 4715214 w 4715214"/>
              <a:gd name="connsiteY9" fmla="*/ 5509859 h 5509859"/>
              <a:gd name="connsiteX10" fmla="*/ 3101936 w 4715214"/>
              <a:gd name="connsiteY10" fmla="*/ 5509859 h 5509859"/>
              <a:gd name="connsiteX11" fmla="*/ 1656054 w 4715214"/>
              <a:gd name="connsiteY11" fmla="*/ 4102579 h 5509859"/>
              <a:gd name="connsiteX12" fmla="*/ 1656054 w 4715214"/>
              <a:gd name="connsiteY12" fmla="*/ 4102578 h 5509859"/>
              <a:gd name="connsiteX13" fmla="*/ 1656052 w 4715214"/>
              <a:gd name="connsiteY13" fmla="*/ 4102578 h 5509859"/>
              <a:gd name="connsiteX14" fmla="*/ 1649313 w 4715214"/>
              <a:gd name="connsiteY14" fmla="*/ 4096017 h 5509859"/>
              <a:gd name="connsiteX15" fmla="*/ 1649313 w 4715214"/>
              <a:gd name="connsiteY15" fmla="*/ 4102578 h 5509859"/>
              <a:gd name="connsiteX16" fmla="*/ 1656052 w 4715214"/>
              <a:gd name="connsiteY16" fmla="*/ 4102578 h 5509859"/>
              <a:gd name="connsiteX17" fmla="*/ 1656054 w 4715214"/>
              <a:gd name="connsiteY17" fmla="*/ 4102579 h 5509859"/>
              <a:gd name="connsiteX18" fmla="*/ 1656054 w 4715214"/>
              <a:gd name="connsiteY18" fmla="*/ 5509859 h 5509859"/>
              <a:gd name="connsiteX19" fmla="*/ 3616 w 4715214"/>
              <a:gd name="connsiteY19" fmla="*/ 5509859 h 5509859"/>
              <a:gd name="connsiteX20" fmla="*/ 3616 w 4715214"/>
              <a:gd name="connsiteY20" fmla="*/ 4343399 h 5509859"/>
              <a:gd name="connsiteX21" fmla="*/ 0 w 4715214"/>
              <a:gd name="connsiteY21" fmla="*/ 4343399 h 5509859"/>
              <a:gd name="connsiteX22" fmla="*/ 0 w 4715214"/>
              <a:gd name="connsiteY22" fmla="*/ 2324099 h 5509859"/>
              <a:gd name="connsiteX23" fmla="*/ 3616 w 4715214"/>
              <a:gd name="connsiteY23" fmla="*/ 2324099 h 5509859"/>
              <a:gd name="connsiteX24" fmla="*/ 3616 w 4715214"/>
              <a:gd name="connsiteY24" fmla="*/ 508314 h 5509859"/>
              <a:gd name="connsiteX25" fmla="*/ 13222 w 4715214"/>
              <a:gd name="connsiteY25" fmla="*/ 413039 h 5509859"/>
              <a:gd name="connsiteX26" fmla="*/ 230780 w 4715214"/>
              <a:gd name="connsiteY26" fmla="*/ 88345 h 5509859"/>
              <a:gd name="connsiteX27" fmla="*/ 301360 w 4715214"/>
              <a:gd name="connsiteY27" fmla="*/ 50035 h 5509859"/>
              <a:gd name="connsiteX28" fmla="*/ 301364 w 4715214"/>
              <a:gd name="connsiteY28" fmla="*/ 50035 h 5509859"/>
              <a:gd name="connsiteX29" fmla="*/ 318650 w 4715214"/>
              <a:gd name="connsiteY29" fmla="*/ 40651 h 5509859"/>
              <a:gd name="connsiteX30" fmla="*/ 520004 w 4715214"/>
              <a:gd name="connsiteY30" fmla="*/ 0 h 550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715214" h="5509859">
                <a:moveTo>
                  <a:pt x="520004" y="0"/>
                </a:moveTo>
                <a:lnTo>
                  <a:pt x="4197924" y="0"/>
                </a:lnTo>
                <a:cubicBezTo>
                  <a:pt x="4269348" y="0"/>
                  <a:pt x="4337390" y="14475"/>
                  <a:pt x="4399278" y="40651"/>
                </a:cubicBezTo>
                <a:lnTo>
                  <a:pt x="4416564" y="50034"/>
                </a:lnTo>
                <a:lnTo>
                  <a:pt x="4416566" y="50034"/>
                </a:lnTo>
                <a:lnTo>
                  <a:pt x="4487146" y="88344"/>
                </a:lnTo>
                <a:cubicBezTo>
                  <a:pt x="4624746" y="181305"/>
                  <a:pt x="4715214" y="338733"/>
                  <a:pt x="4715214" y="517290"/>
                </a:cubicBezTo>
                <a:lnTo>
                  <a:pt x="4715214" y="1457317"/>
                </a:lnTo>
                <a:lnTo>
                  <a:pt x="4715214" y="4102578"/>
                </a:lnTo>
                <a:lnTo>
                  <a:pt x="4715214" y="5509859"/>
                </a:lnTo>
                <a:lnTo>
                  <a:pt x="3101936" y="5509859"/>
                </a:lnTo>
                <a:lnTo>
                  <a:pt x="1656054" y="4102579"/>
                </a:lnTo>
                <a:lnTo>
                  <a:pt x="1656054" y="4102578"/>
                </a:lnTo>
                <a:lnTo>
                  <a:pt x="1656052" y="4102578"/>
                </a:lnTo>
                <a:lnTo>
                  <a:pt x="1649313" y="4096017"/>
                </a:lnTo>
                <a:lnTo>
                  <a:pt x="1649313" y="4102578"/>
                </a:lnTo>
                <a:lnTo>
                  <a:pt x="1656052" y="4102578"/>
                </a:lnTo>
                <a:lnTo>
                  <a:pt x="1656054" y="4102579"/>
                </a:lnTo>
                <a:lnTo>
                  <a:pt x="1656054" y="5509859"/>
                </a:lnTo>
                <a:lnTo>
                  <a:pt x="3616" y="5509859"/>
                </a:lnTo>
                <a:lnTo>
                  <a:pt x="3616" y="4343399"/>
                </a:lnTo>
                <a:lnTo>
                  <a:pt x="0" y="4343399"/>
                </a:lnTo>
                <a:lnTo>
                  <a:pt x="0" y="2324099"/>
                </a:lnTo>
                <a:lnTo>
                  <a:pt x="3616" y="2324099"/>
                </a:lnTo>
                <a:lnTo>
                  <a:pt x="3616" y="508314"/>
                </a:lnTo>
                <a:lnTo>
                  <a:pt x="13222" y="413039"/>
                </a:lnTo>
                <a:cubicBezTo>
                  <a:pt x="40784" y="278341"/>
                  <a:pt x="120700" y="162714"/>
                  <a:pt x="230780" y="88345"/>
                </a:cubicBezTo>
                <a:lnTo>
                  <a:pt x="301360" y="50035"/>
                </a:lnTo>
                <a:lnTo>
                  <a:pt x="301364" y="50035"/>
                </a:lnTo>
                <a:lnTo>
                  <a:pt x="318650" y="40651"/>
                </a:lnTo>
                <a:cubicBezTo>
                  <a:pt x="380538" y="14475"/>
                  <a:pt x="448580" y="0"/>
                  <a:pt x="52000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accent5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90B696BC-733A-F505-2D87-CFE9154EF1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580797" y="3022602"/>
            <a:ext cx="4715214" cy="5509859"/>
          </a:xfrm>
          <a:custGeom>
            <a:avLst/>
            <a:gdLst>
              <a:gd name="connsiteX0" fmla="*/ 520004 w 4715214"/>
              <a:gd name="connsiteY0" fmla="*/ 0 h 5509859"/>
              <a:gd name="connsiteX1" fmla="*/ 4197924 w 4715214"/>
              <a:gd name="connsiteY1" fmla="*/ 0 h 5509859"/>
              <a:gd name="connsiteX2" fmla="*/ 4399278 w 4715214"/>
              <a:gd name="connsiteY2" fmla="*/ 40651 h 5509859"/>
              <a:gd name="connsiteX3" fmla="*/ 4416564 w 4715214"/>
              <a:gd name="connsiteY3" fmla="*/ 50034 h 5509859"/>
              <a:gd name="connsiteX4" fmla="*/ 4416566 w 4715214"/>
              <a:gd name="connsiteY4" fmla="*/ 50034 h 5509859"/>
              <a:gd name="connsiteX5" fmla="*/ 4487146 w 4715214"/>
              <a:gd name="connsiteY5" fmla="*/ 88344 h 5509859"/>
              <a:gd name="connsiteX6" fmla="*/ 4715214 w 4715214"/>
              <a:gd name="connsiteY6" fmla="*/ 517290 h 5509859"/>
              <a:gd name="connsiteX7" fmla="*/ 4715214 w 4715214"/>
              <a:gd name="connsiteY7" fmla="*/ 1457317 h 5509859"/>
              <a:gd name="connsiteX8" fmla="*/ 4715214 w 4715214"/>
              <a:gd name="connsiteY8" fmla="*/ 4102578 h 5509859"/>
              <a:gd name="connsiteX9" fmla="*/ 4715214 w 4715214"/>
              <a:gd name="connsiteY9" fmla="*/ 5509859 h 5509859"/>
              <a:gd name="connsiteX10" fmla="*/ 3101936 w 4715214"/>
              <a:gd name="connsiteY10" fmla="*/ 5509859 h 5509859"/>
              <a:gd name="connsiteX11" fmla="*/ 1656054 w 4715214"/>
              <a:gd name="connsiteY11" fmla="*/ 4102579 h 5509859"/>
              <a:gd name="connsiteX12" fmla="*/ 1656054 w 4715214"/>
              <a:gd name="connsiteY12" fmla="*/ 4102578 h 5509859"/>
              <a:gd name="connsiteX13" fmla="*/ 1656052 w 4715214"/>
              <a:gd name="connsiteY13" fmla="*/ 4102578 h 5509859"/>
              <a:gd name="connsiteX14" fmla="*/ 1649313 w 4715214"/>
              <a:gd name="connsiteY14" fmla="*/ 4096017 h 5509859"/>
              <a:gd name="connsiteX15" fmla="*/ 1649313 w 4715214"/>
              <a:gd name="connsiteY15" fmla="*/ 4102578 h 5509859"/>
              <a:gd name="connsiteX16" fmla="*/ 1656052 w 4715214"/>
              <a:gd name="connsiteY16" fmla="*/ 4102578 h 5509859"/>
              <a:gd name="connsiteX17" fmla="*/ 1656054 w 4715214"/>
              <a:gd name="connsiteY17" fmla="*/ 4102579 h 5509859"/>
              <a:gd name="connsiteX18" fmla="*/ 1656054 w 4715214"/>
              <a:gd name="connsiteY18" fmla="*/ 5509859 h 5509859"/>
              <a:gd name="connsiteX19" fmla="*/ 3616 w 4715214"/>
              <a:gd name="connsiteY19" fmla="*/ 5509859 h 5509859"/>
              <a:gd name="connsiteX20" fmla="*/ 3616 w 4715214"/>
              <a:gd name="connsiteY20" fmla="*/ 4343399 h 5509859"/>
              <a:gd name="connsiteX21" fmla="*/ 0 w 4715214"/>
              <a:gd name="connsiteY21" fmla="*/ 4343399 h 5509859"/>
              <a:gd name="connsiteX22" fmla="*/ 0 w 4715214"/>
              <a:gd name="connsiteY22" fmla="*/ 2324099 h 5509859"/>
              <a:gd name="connsiteX23" fmla="*/ 3616 w 4715214"/>
              <a:gd name="connsiteY23" fmla="*/ 2324099 h 5509859"/>
              <a:gd name="connsiteX24" fmla="*/ 3616 w 4715214"/>
              <a:gd name="connsiteY24" fmla="*/ 508314 h 5509859"/>
              <a:gd name="connsiteX25" fmla="*/ 13222 w 4715214"/>
              <a:gd name="connsiteY25" fmla="*/ 413039 h 5509859"/>
              <a:gd name="connsiteX26" fmla="*/ 230780 w 4715214"/>
              <a:gd name="connsiteY26" fmla="*/ 88345 h 5509859"/>
              <a:gd name="connsiteX27" fmla="*/ 301360 w 4715214"/>
              <a:gd name="connsiteY27" fmla="*/ 50035 h 5509859"/>
              <a:gd name="connsiteX28" fmla="*/ 301364 w 4715214"/>
              <a:gd name="connsiteY28" fmla="*/ 50035 h 5509859"/>
              <a:gd name="connsiteX29" fmla="*/ 318650 w 4715214"/>
              <a:gd name="connsiteY29" fmla="*/ 40651 h 5509859"/>
              <a:gd name="connsiteX30" fmla="*/ 520004 w 4715214"/>
              <a:gd name="connsiteY30" fmla="*/ 0 h 550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715214" h="5509859">
                <a:moveTo>
                  <a:pt x="520004" y="0"/>
                </a:moveTo>
                <a:lnTo>
                  <a:pt x="4197924" y="0"/>
                </a:lnTo>
                <a:cubicBezTo>
                  <a:pt x="4269348" y="0"/>
                  <a:pt x="4337390" y="14475"/>
                  <a:pt x="4399278" y="40651"/>
                </a:cubicBezTo>
                <a:lnTo>
                  <a:pt x="4416564" y="50034"/>
                </a:lnTo>
                <a:lnTo>
                  <a:pt x="4416566" y="50034"/>
                </a:lnTo>
                <a:lnTo>
                  <a:pt x="4487146" y="88344"/>
                </a:lnTo>
                <a:cubicBezTo>
                  <a:pt x="4624746" y="181305"/>
                  <a:pt x="4715214" y="338733"/>
                  <a:pt x="4715214" y="517290"/>
                </a:cubicBezTo>
                <a:lnTo>
                  <a:pt x="4715214" y="1457317"/>
                </a:lnTo>
                <a:lnTo>
                  <a:pt x="4715214" y="4102578"/>
                </a:lnTo>
                <a:lnTo>
                  <a:pt x="4715214" y="5509859"/>
                </a:lnTo>
                <a:lnTo>
                  <a:pt x="3101936" y="5509859"/>
                </a:lnTo>
                <a:lnTo>
                  <a:pt x="1656054" y="4102579"/>
                </a:lnTo>
                <a:lnTo>
                  <a:pt x="1656054" y="4102578"/>
                </a:lnTo>
                <a:lnTo>
                  <a:pt x="1656052" y="4102578"/>
                </a:lnTo>
                <a:lnTo>
                  <a:pt x="1649313" y="4096017"/>
                </a:lnTo>
                <a:lnTo>
                  <a:pt x="1649313" y="4102578"/>
                </a:lnTo>
                <a:lnTo>
                  <a:pt x="1656052" y="4102578"/>
                </a:lnTo>
                <a:lnTo>
                  <a:pt x="1656054" y="4102579"/>
                </a:lnTo>
                <a:lnTo>
                  <a:pt x="1656054" y="5509859"/>
                </a:lnTo>
                <a:lnTo>
                  <a:pt x="3616" y="5509859"/>
                </a:lnTo>
                <a:lnTo>
                  <a:pt x="3616" y="4343399"/>
                </a:lnTo>
                <a:lnTo>
                  <a:pt x="0" y="4343399"/>
                </a:lnTo>
                <a:lnTo>
                  <a:pt x="0" y="2324099"/>
                </a:lnTo>
                <a:lnTo>
                  <a:pt x="3616" y="2324099"/>
                </a:lnTo>
                <a:lnTo>
                  <a:pt x="3616" y="508314"/>
                </a:lnTo>
                <a:lnTo>
                  <a:pt x="13222" y="413039"/>
                </a:lnTo>
                <a:cubicBezTo>
                  <a:pt x="40784" y="278341"/>
                  <a:pt x="120700" y="162714"/>
                  <a:pt x="230780" y="88345"/>
                </a:cubicBezTo>
                <a:lnTo>
                  <a:pt x="301360" y="50035"/>
                </a:lnTo>
                <a:lnTo>
                  <a:pt x="301364" y="50035"/>
                </a:lnTo>
                <a:lnTo>
                  <a:pt x="318650" y="40651"/>
                </a:lnTo>
                <a:cubicBezTo>
                  <a:pt x="380538" y="14475"/>
                  <a:pt x="448580" y="0"/>
                  <a:pt x="52000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accent2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AA4B86C2-789E-1031-B0D1-D00E037E63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667199" y="3022602"/>
            <a:ext cx="4715214" cy="5509859"/>
          </a:xfrm>
          <a:custGeom>
            <a:avLst/>
            <a:gdLst>
              <a:gd name="connsiteX0" fmla="*/ 520004 w 4715214"/>
              <a:gd name="connsiteY0" fmla="*/ 0 h 5509859"/>
              <a:gd name="connsiteX1" fmla="*/ 4197924 w 4715214"/>
              <a:gd name="connsiteY1" fmla="*/ 0 h 5509859"/>
              <a:gd name="connsiteX2" fmla="*/ 4399278 w 4715214"/>
              <a:gd name="connsiteY2" fmla="*/ 40651 h 5509859"/>
              <a:gd name="connsiteX3" fmla="*/ 4416564 w 4715214"/>
              <a:gd name="connsiteY3" fmla="*/ 50034 h 5509859"/>
              <a:gd name="connsiteX4" fmla="*/ 4416566 w 4715214"/>
              <a:gd name="connsiteY4" fmla="*/ 50034 h 5509859"/>
              <a:gd name="connsiteX5" fmla="*/ 4487146 w 4715214"/>
              <a:gd name="connsiteY5" fmla="*/ 88344 h 5509859"/>
              <a:gd name="connsiteX6" fmla="*/ 4715214 w 4715214"/>
              <a:gd name="connsiteY6" fmla="*/ 517290 h 5509859"/>
              <a:gd name="connsiteX7" fmla="*/ 4715214 w 4715214"/>
              <a:gd name="connsiteY7" fmla="*/ 1457317 h 5509859"/>
              <a:gd name="connsiteX8" fmla="*/ 4715214 w 4715214"/>
              <a:gd name="connsiteY8" fmla="*/ 4102578 h 5509859"/>
              <a:gd name="connsiteX9" fmla="*/ 4715214 w 4715214"/>
              <a:gd name="connsiteY9" fmla="*/ 5509859 h 5509859"/>
              <a:gd name="connsiteX10" fmla="*/ 3101936 w 4715214"/>
              <a:gd name="connsiteY10" fmla="*/ 5509859 h 5509859"/>
              <a:gd name="connsiteX11" fmla="*/ 1656054 w 4715214"/>
              <a:gd name="connsiteY11" fmla="*/ 4102579 h 5509859"/>
              <a:gd name="connsiteX12" fmla="*/ 1656054 w 4715214"/>
              <a:gd name="connsiteY12" fmla="*/ 4102578 h 5509859"/>
              <a:gd name="connsiteX13" fmla="*/ 1656052 w 4715214"/>
              <a:gd name="connsiteY13" fmla="*/ 4102578 h 5509859"/>
              <a:gd name="connsiteX14" fmla="*/ 1649313 w 4715214"/>
              <a:gd name="connsiteY14" fmla="*/ 4096017 h 5509859"/>
              <a:gd name="connsiteX15" fmla="*/ 1649313 w 4715214"/>
              <a:gd name="connsiteY15" fmla="*/ 4102578 h 5509859"/>
              <a:gd name="connsiteX16" fmla="*/ 1656052 w 4715214"/>
              <a:gd name="connsiteY16" fmla="*/ 4102578 h 5509859"/>
              <a:gd name="connsiteX17" fmla="*/ 1656054 w 4715214"/>
              <a:gd name="connsiteY17" fmla="*/ 4102579 h 5509859"/>
              <a:gd name="connsiteX18" fmla="*/ 1656054 w 4715214"/>
              <a:gd name="connsiteY18" fmla="*/ 5509859 h 5509859"/>
              <a:gd name="connsiteX19" fmla="*/ 3616 w 4715214"/>
              <a:gd name="connsiteY19" fmla="*/ 5509859 h 5509859"/>
              <a:gd name="connsiteX20" fmla="*/ 3616 w 4715214"/>
              <a:gd name="connsiteY20" fmla="*/ 4343399 h 5509859"/>
              <a:gd name="connsiteX21" fmla="*/ 0 w 4715214"/>
              <a:gd name="connsiteY21" fmla="*/ 4343399 h 5509859"/>
              <a:gd name="connsiteX22" fmla="*/ 0 w 4715214"/>
              <a:gd name="connsiteY22" fmla="*/ 2324099 h 5509859"/>
              <a:gd name="connsiteX23" fmla="*/ 3616 w 4715214"/>
              <a:gd name="connsiteY23" fmla="*/ 2324099 h 5509859"/>
              <a:gd name="connsiteX24" fmla="*/ 3616 w 4715214"/>
              <a:gd name="connsiteY24" fmla="*/ 508314 h 5509859"/>
              <a:gd name="connsiteX25" fmla="*/ 13222 w 4715214"/>
              <a:gd name="connsiteY25" fmla="*/ 413039 h 5509859"/>
              <a:gd name="connsiteX26" fmla="*/ 230780 w 4715214"/>
              <a:gd name="connsiteY26" fmla="*/ 88345 h 5509859"/>
              <a:gd name="connsiteX27" fmla="*/ 301360 w 4715214"/>
              <a:gd name="connsiteY27" fmla="*/ 50035 h 5509859"/>
              <a:gd name="connsiteX28" fmla="*/ 301364 w 4715214"/>
              <a:gd name="connsiteY28" fmla="*/ 50035 h 5509859"/>
              <a:gd name="connsiteX29" fmla="*/ 318650 w 4715214"/>
              <a:gd name="connsiteY29" fmla="*/ 40651 h 5509859"/>
              <a:gd name="connsiteX30" fmla="*/ 520004 w 4715214"/>
              <a:gd name="connsiteY30" fmla="*/ 0 h 550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715214" h="5509859">
                <a:moveTo>
                  <a:pt x="520004" y="0"/>
                </a:moveTo>
                <a:lnTo>
                  <a:pt x="4197924" y="0"/>
                </a:lnTo>
                <a:cubicBezTo>
                  <a:pt x="4269348" y="0"/>
                  <a:pt x="4337390" y="14475"/>
                  <a:pt x="4399278" y="40651"/>
                </a:cubicBezTo>
                <a:lnTo>
                  <a:pt x="4416564" y="50034"/>
                </a:lnTo>
                <a:lnTo>
                  <a:pt x="4416566" y="50034"/>
                </a:lnTo>
                <a:lnTo>
                  <a:pt x="4487146" y="88344"/>
                </a:lnTo>
                <a:cubicBezTo>
                  <a:pt x="4624746" y="181305"/>
                  <a:pt x="4715214" y="338733"/>
                  <a:pt x="4715214" y="517290"/>
                </a:cubicBezTo>
                <a:lnTo>
                  <a:pt x="4715214" y="1457317"/>
                </a:lnTo>
                <a:lnTo>
                  <a:pt x="4715214" y="4102578"/>
                </a:lnTo>
                <a:lnTo>
                  <a:pt x="4715214" y="5509859"/>
                </a:lnTo>
                <a:lnTo>
                  <a:pt x="3101936" y="5509859"/>
                </a:lnTo>
                <a:lnTo>
                  <a:pt x="1656054" y="4102579"/>
                </a:lnTo>
                <a:lnTo>
                  <a:pt x="1656054" y="4102578"/>
                </a:lnTo>
                <a:lnTo>
                  <a:pt x="1656052" y="4102578"/>
                </a:lnTo>
                <a:lnTo>
                  <a:pt x="1649313" y="4096017"/>
                </a:lnTo>
                <a:lnTo>
                  <a:pt x="1649313" y="4102578"/>
                </a:lnTo>
                <a:lnTo>
                  <a:pt x="1656052" y="4102578"/>
                </a:lnTo>
                <a:lnTo>
                  <a:pt x="1656054" y="4102579"/>
                </a:lnTo>
                <a:lnTo>
                  <a:pt x="1656054" y="5509859"/>
                </a:lnTo>
                <a:lnTo>
                  <a:pt x="3616" y="5509859"/>
                </a:lnTo>
                <a:lnTo>
                  <a:pt x="3616" y="4343399"/>
                </a:lnTo>
                <a:lnTo>
                  <a:pt x="0" y="4343399"/>
                </a:lnTo>
                <a:lnTo>
                  <a:pt x="0" y="2324099"/>
                </a:lnTo>
                <a:lnTo>
                  <a:pt x="3616" y="2324099"/>
                </a:lnTo>
                <a:lnTo>
                  <a:pt x="3616" y="508314"/>
                </a:lnTo>
                <a:lnTo>
                  <a:pt x="13222" y="413039"/>
                </a:lnTo>
                <a:cubicBezTo>
                  <a:pt x="40784" y="278341"/>
                  <a:pt x="120700" y="162714"/>
                  <a:pt x="230780" y="88345"/>
                </a:cubicBezTo>
                <a:lnTo>
                  <a:pt x="301360" y="50035"/>
                </a:lnTo>
                <a:lnTo>
                  <a:pt x="301364" y="50035"/>
                </a:lnTo>
                <a:lnTo>
                  <a:pt x="318650" y="40651"/>
                </a:lnTo>
                <a:cubicBezTo>
                  <a:pt x="380538" y="14475"/>
                  <a:pt x="448580" y="0"/>
                  <a:pt x="52000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accent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13336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32A2280-2BC7-D7F3-1DB0-0AD459D903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089188" cy="13716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2C7B52-A788-95B5-760F-AEE1F6ECEC83}"/>
              </a:ext>
            </a:extLst>
          </p:cNvPr>
          <p:cNvSpPr/>
          <p:nvPr userDrawn="1"/>
        </p:nvSpPr>
        <p:spPr>
          <a:xfrm>
            <a:off x="19735800" y="0"/>
            <a:ext cx="4646613" cy="137160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7F97DA-9F7A-D8F8-AD4C-1CB767A14525}"/>
              </a:ext>
            </a:extLst>
          </p:cNvPr>
          <p:cNvSpPr/>
          <p:nvPr userDrawn="1"/>
        </p:nvSpPr>
        <p:spPr>
          <a:xfrm>
            <a:off x="15089187" y="0"/>
            <a:ext cx="4646613" cy="137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1371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0F4D0CD-2F87-CF5E-EDCE-3EA29654E8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143579" y="2548346"/>
            <a:ext cx="3338293" cy="6797324"/>
          </a:xfrm>
          <a:custGeom>
            <a:avLst/>
            <a:gdLst>
              <a:gd name="connsiteX0" fmla="*/ 366527 w 3338293"/>
              <a:gd name="connsiteY0" fmla="*/ 0 h 6797324"/>
              <a:gd name="connsiteX1" fmla="*/ 777215 w 3338293"/>
              <a:gd name="connsiteY1" fmla="*/ 0 h 6797324"/>
              <a:gd name="connsiteX2" fmla="*/ 835575 w 3338293"/>
              <a:gd name="connsiteY2" fmla="*/ 42919 h 6797324"/>
              <a:gd name="connsiteX3" fmla="*/ 902893 w 3338293"/>
              <a:gd name="connsiteY3" fmla="*/ 254437 h 6797324"/>
              <a:gd name="connsiteX4" fmla="*/ 961253 w 3338293"/>
              <a:gd name="connsiteY4" fmla="*/ 297360 h 6797324"/>
              <a:gd name="connsiteX5" fmla="*/ 2377347 w 3338293"/>
              <a:gd name="connsiteY5" fmla="*/ 297360 h 6797324"/>
              <a:gd name="connsiteX6" fmla="*/ 2435711 w 3338293"/>
              <a:gd name="connsiteY6" fmla="*/ 254437 h 6797324"/>
              <a:gd name="connsiteX7" fmla="*/ 2503025 w 3338293"/>
              <a:gd name="connsiteY7" fmla="*/ 42919 h 6797324"/>
              <a:gd name="connsiteX8" fmla="*/ 2561385 w 3338293"/>
              <a:gd name="connsiteY8" fmla="*/ 0 h 6797324"/>
              <a:gd name="connsiteX9" fmla="*/ 2972073 w 3338293"/>
              <a:gd name="connsiteY9" fmla="*/ 0 h 6797324"/>
              <a:gd name="connsiteX10" fmla="*/ 3338293 w 3338293"/>
              <a:gd name="connsiteY10" fmla="*/ 366528 h 6797324"/>
              <a:gd name="connsiteX11" fmla="*/ 3338293 w 3338293"/>
              <a:gd name="connsiteY11" fmla="*/ 6430793 h 6797324"/>
              <a:gd name="connsiteX12" fmla="*/ 2971765 w 3338293"/>
              <a:gd name="connsiteY12" fmla="*/ 6797324 h 6797324"/>
              <a:gd name="connsiteX13" fmla="*/ 366527 w 3338293"/>
              <a:gd name="connsiteY13" fmla="*/ 6797324 h 6797324"/>
              <a:gd name="connsiteX14" fmla="*/ 0 w 3338293"/>
              <a:gd name="connsiteY14" fmla="*/ 6430793 h 6797324"/>
              <a:gd name="connsiteX15" fmla="*/ 0 w 3338293"/>
              <a:gd name="connsiteY15" fmla="*/ 366528 h 6797324"/>
              <a:gd name="connsiteX16" fmla="*/ 366527 w 3338293"/>
              <a:gd name="connsiteY16" fmla="*/ 0 h 67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38293" h="6797324">
                <a:moveTo>
                  <a:pt x="366527" y="0"/>
                </a:moveTo>
                <a:lnTo>
                  <a:pt x="777215" y="0"/>
                </a:lnTo>
                <a:cubicBezTo>
                  <a:pt x="803893" y="185"/>
                  <a:pt x="827423" y="17506"/>
                  <a:pt x="835575" y="42919"/>
                </a:cubicBezTo>
                <a:lnTo>
                  <a:pt x="902893" y="254437"/>
                </a:lnTo>
                <a:cubicBezTo>
                  <a:pt x="911043" y="279853"/>
                  <a:pt x="934573" y="297174"/>
                  <a:pt x="961253" y="297360"/>
                </a:cubicBezTo>
                <a:lnTo>
                  <a:pt x="2377347" y="297360"/>
                </a:lnTo>
                <a:cubicBezTo>
                  <a:pt x="2404027" y="297174"/>
                  <a:pt x="2427557" y="279853"/>
                  <a:pt x="2435711" y="254437"/>
                </a:cubicBezTo>
                <a:lnTo>
                  <a:pt x="2503025" y="42919"/>
                </a:lnTo>
                <a:cubicBezTo>
                  <a:pt x="2511177" y="17506"/>
                  <a:pt x="2534707" y="185"/>
                  <a:pt x="2561385" y="0"/>
                </a:cubicBezTo>
                <a:lnTo>
                  <a:pt x="2972073" y="0"/>
                </a:lnTo>
                <a:cubicBezTo>
                  <a:pt x="3174173" y="678"/>
                  <a:pt x="3337799" y="164427"/>
                  <a:pt x="3338293" y="366528"/>
                </a:cubicBezTo>
                <a:lnTo>
                  <a:pt x="3338293" y="6430793"/>
                </a:lnTo>
                <a:cubicBezTo>
                  <a:pt x="3337799" y="6633020"/>
                  <a:pt x="3173989" y="6796831"/>
                  <a:pt x="2971765" y="6797324"/>
                </a:cubicBezTo>
                <a:lnTo>
                  <a:pt x="366527" y="6797324"/>
                </a:lnTo>
                <a:cubicBezTo>
                  <a:pt x="164304" y="6796831"/>
                  <a:pt x="493" y="6633020"/>
                  <a:pt x="0" y="6430793"/>
                </a:cubicBezTo>
                <a:lnTo>
                  <a:pt x="0" y="366528"/>
                </a:lnTo>
                <a:cubicBezTo>
                  <a:pt x="493" y="164304"/>
                  <a:pt x="164304" y="493"/>
                  <a:pt x="3665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F1D90EC-AA54-345F-3FD7-33E4016CB1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985940" y="8288635"/>
            <a:ext cx="3338291" cy="6797323"/>
          </a:xfrm>
          <a:custGeom>
            <a:avLst/>
            <a:gdLst>
              <a:gd name="connsiteX0" fmla="*/ 366526 w 3338291"/>
              <a:gd name="connsiteY0" fmla="*/ 0 h 6797323"/>
              <a:gd name="connsiteX1" fmla="*/ 777215 w 3338291"/>
              <a:gd name="connsiteY1" fmla="*/ 0 h 6797323"/>
              <a:gd name="connsiteX2" fmla="*/ 835574 w 3338291"/>
              <a:gd name="connsiteY2" fmla="*/ 42918 h 6797323"/>
              <a:gd name="connsiteX3" fmla="*/ 902892 w 3338291"/>
              <a:gd name="connsiteY3" fmla="*/ 254436 h 6797323"/>
              <a:gd name="connsiteX4" fmla="*/ 961252 w 3338291"/>
              <a:gd name="connsiteY4" fmla="*/ 297358 h 6797323"/>
              <a:gd name="connsiteX5" fmla="*/ 2377346 w 3338291"/>
              <a:gd name="connsiteY5" fmla="*/ 297358 h 6797323"/>
              <a:gd name="connsiteX6" fmla="*/ 2435710 w 3338291"/>
              <a:gd name="connsiteY6" fmla="*/ 254436 h 6797323"/>
              <a:gd name="connsiteX7" fmla="*/ 2503024 w 3338291"/>
              <a:gd name="connsiteY7" fmla="*/ 42918 h 6797323"/>
              <a:gd name="connsiteX8" fmla="*/ 2561383 w 3338291"/>
              <a:gd name="connsiteY8" fmla="*/ 0 h 6797323"/>
              <a:gd name="connsiteX9" fmla="*/ 2972072 w 3338291"/>
              <a:gd name="connsiteY9" fmla="*/ 0 h 6797323"/>
              <a:gd name="connsiteX10" fmla="*/ 3338291 w 3338291"/>
              <a:gd name="connsiteY10" fmla="*/ 366526 h 6797323"/>
              <a:gd name="connsiteX11" fmla="*/ 3338291 w 3338291"/>
              <a:gd name="connsiteY11" fmla="*/ 6430792 h 6797323"/>
              <a:gd name="connsiteX12" fmla="*/ 2971764 w 3338291"/>
              <a:gd name="connsiteY12" fmla="*/ 6797323 h 6797323"/>
              <a:gd name="connsiteX13" fmla="*/ 366526 w 3338291"/>
              <a:gd name="connsiteY13" fmla="*/ 6797323 h 6797323"/>
              <a:gd name="connsiteX14" fmla="*/ 0 w 3338291"/>
              <a:gd name="connsiteY14" fmla="*/ 6430792 h 6797323"/>
              <a:gd name="connsiteX15" fmla="*/ 0 w 3338291"/>
              <a:gd name="connsiteY15" fmla="*/ 366526 h 6797323"/>
              <a:gd name="connsiteX16" fmla="*/ 366526 w 3338291"/>
              <a:gd name="connsiteY16" fmla="*/ 0 h 679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38291" h="6797323">
                <a:moveTo>
                  <a:pt x="366526" y="0"/>
                </a:moveTo>
                <a:lnTo>
                  <a:pt x="777215" y="0"/>
                </a:lnTo>
                <a:cubicBezTo>
                  <a:pt x="803892" y="184"/>
                  <a:pt x="827421" y="17505"/>
                  <a:pt x="835574" y="42918"/>
                </a:cubicBezTo>
                <a:lnTo>
                  <a:pt x="902892" y="254436"/>
                </a:lnTo>
                <a:cubicBezTo>
                  <a:pt x="911042" y="279852"/>
                  <a:pt x="934571" y="297173"/>
                  <a:pt x="961252" y="297358"/>
                </a:cubicBezTo>
                <a:lnTo>
                  <a:pt x="2377346" y="297358"/>
                </a:lnTo>
                <a:cubicBezTo>
                  <a:pt x="2404027" y="297173"/>
                  <a:pt x="2427556" y="279852"/>
                  <a:pt x="2435710" y="254436"/>
                </a:cubicBezTo>
                <a:lnTo>
                  <a:pt x="2503024" y="42918"/>
                </a:lnTo>
                <a:cubicBezTo>
                  <a:pt x="2511177" y="17505"/>
                  <a:pt x="2534706" y="184"/>
                  <a:pt x="2561383" y="0"/>
                </a:cubicBezTo>
                <a:lnTo>
                  <a:pt x="2972072" y="0"/>
                </a:lnTo>
                <a:cubicBezTo>
                  <a:pt x="3174172" y="677"/>
                  <a:pt x="3337798" y="164426"/>
                  <a:pt x="3338291" y="366526"/>
                </a:cubicBezTo>
                <a:lnTo>
                  <a:pt x="3338291" y="6430792"/>
                </a:lnTo>
                <a:cubicBezTo>
                  <a:pt x="3337798" y="6633019"/>
                  <a:pt x="3173987" y="6796830"/>
                  <a:pt x="2971764" y="6797323"/>
                </a:cubicBezTo>
                <a:lnTo>
                  <a:pt x="366526" y="6797323"/>
                </a:lnTo>
                <a:cubicBezTo>
                  <a:pt x="164303" y="6796830"/>
                  <a:pt x="492" y="6633019"/>
                  <a:pt x="0" y="6430792"/>
                </a:cubicBezTo>
                <a:lnTo>
                  <a:pt x="0" y="366526"/>
                </a:lnTo>
                <a:cubicBezTo>
                  <a:pt x="492" y="164303"/>
                  <a:pt x="164303" y="492"/>
                  <a:pt x="366526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0AC4E0B-3C0A-61FB-807E-B89940A031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28300" y="5106183"/>
            <a:ext cx="3338291" cy="6797323"/>
          </a:xfrm>
          <a:custGeom>
            <a:avLst/>
            <a:gdLst>
              <a:gd name="connsiteX0" fmla="*/ 366527 w 3338291"/>
              <a:gd name="connsiteY0" fmla="*/ 0 h 6797323"/>
              <a:gd name="connsiteX1" fmla="*/ 777215 w 3338291"/>
              <a:gd name="connsiteY1" fmla="*/ 0 h 6797323"/>
              <a:gd name="connsiteX2" fmla="*/ 835575 w 3338291"/>
              <a:gd name="connsiteY2" fmla="*/ 42918 h 6797323"/>
              <a:gd name="connsiteX3" fmla="*/ 902892 w 3338291"/>
              <a:gd name="connsiteY3" fmla="*/ 254437 h 6797323"/>
              <a:gd name="connsiteX4" fmla="*/ 961252 w 3338291"/>
              <a:gd name="connsiteY4" fmla="*/ 297358 h 6797323"/>
              <a:gd name="connsiteX5" fmla="*/ 2377346 w 3338291"/>
              <a:gd name="connsiteY5" fmla="*/ 297358 h 6797323"/>
              <a:gd name="connsiteX6" fmla="*/ 2435710 w 3338291"/>
              <a:gd name="connsiteY6" fmla="*/ 254437 h 6797323"/>
              <a:gd name="connsiteX7" fmla="*/ 2503024 w 3338291"/>
              <a:gd name="connsiteY7" fmla="*/ 42918 h 6797323"/>
              <a:gd name="connsiteX8" fmla="*/ 2561383 w 3338291"/>
              <a:gd name="connsiteY8" fmla="*/ 0 h 6797323"/>
              <a:gd name="connsiteX9" fmla="*/ 2972072 w 3338291"/>
              <a:gd name="connsiteY9" fmla="*/ 0 h 6797323"/>
              <a:gd name="connsiteX10" fmla="*/ 3338291 w 3338291"/>
              <a:gd name="connsiteY10" fmla="*/ 366527 h 6797323"/>
              <a:gd name="connsiteX11" fmla="*/ 3338291 w 3338291"/>
              <a:gd name="connsiteY11" fmla="*/ 6430792 h 6797323"/>
              <a:gd name="connsiteX12" fmla="*/ 2971764 w 3338291"/>
              <a:gd name="connsiteY12" fmla="*/ 6797323 h 6797323"/>
              <a:gd name="connsiteX13" fmla="*/ 366527 w 3338291"/>
              <a:gd name="connsiteY13" fmla="*/ 6797323 h 6797323"/>
              <a:gd name="connsiteX14" fmla="*/ 0 w 3338291"/>
              <a:gd name="connsiteY14" fmla="*/ 6430792 h 6797323"/>
              <a:gd name="connsiteX15" fmla="*/ 0 w 3338291"/>
              <a:gd name="connsiteY15" fmla="*/ 366527 h 6797323"/>
              <a:gd name="connsiteX16" fmla="*/ 366527 w 3338291"/>
              <a:gd name="connsiteY16" fmla="*/ 0 h 679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38291" h="6797323">
                <a:moveTo>
                  <a:pt x="366527" y="0"/>
                </a:moveTo>
                <a:lnTo>
                  <a:pt x="777215" y="0"/>
                </a:lnTo>
                <a:cubicBezTo>
                  <a:pt x="803892" y="184"/>
                  <a:pt x="827421" y="17505"/>
                  <a:pt x="835575" y="42918"/>
                </a:cubicBezTo>
                <a:lnTo>
                  <a:pt x="902892" y="254437"/>
                </a:lnTo>
                <a:cubicBezTo>
                  <a:pt x="911042" y="279852"/>
                  <a:pt x="934571" y="297174"/>
                  <a:pt x="961252" y="297358"/>
                </a:cubicBezTo>
                <a:lnTo>
                  <a:pt x="2377346" y="297358"/>
                </a:lnTo>
                <a:cubicBezTo>
                  <a:pt x="2404027" y="297174"/>
                  <a:pt x="2427556" y="279852"/>
                  <a:pt x="2435710" y="254437"/>
                </a:cubicBezTo>
                <a:lnTo>
                  <a:pt x="2503024" y="42918"/>
                </a:lnTo>
                <a:cubicBezTo>
                  <a:pt x="2511177" y="17505"/>
                  <a:pt x="2534706" y="184"/>
                  <a:pt x="2561383" y="0"/>
                </a:cubicBezTo>
                <a:lnTo>
                  <a:pt x="2972072" y="0"/>
                </a:lnTo>
                <a:cubicBezTo>
                  <a:pt x="3174172" y="677"/>
                  <a:pt x="3337799" y="164427"/>
                  <a:pt x="3338291" y="366527"/>
                </a:cubicBezTo>
                <a:lnTo>
                  <a:pt x="3338291" y="6430792"/>
                </a:lnTo>
                <a:cubicBezTo>
                  <a:pt x="3337799" y="6633019"/>
                  <a:pt x="3173987" y="6796830"/>
                  <a:pt x="2971764" y="6797323"/>
                </a:cubicBezTo>
                <a:lnTo>
                  <a:pt x="366527" y="6797323"/>
                </a:lnTo>
                <a:cubicBezTo>
                  <a:pt x="164303" y="6796830"/>
                  <a:pt x="492" y="6633019"/>
                  <a:pt x="0" y="6430792"/>
                </a:cubicBezTo>
                <a:lnTo>
                  <a:pt x="0" y="366527"/>
                </a:lnTo>
                <a:cubicBezTo>
                  <a:pt x="492" y="164303"/>
                  <a:pt x="164303" y="492"/>
                  <a:pt x="3665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4" name="Graphic 10">
            <a:extLst>
              <a:ext uri="{FF2B5EF4-FFF2-40B4-BE49-F238E27FC236}">
                <a16:creationId xmlns:a16="http://schemas.microsoft.com/office/drawing/2014/main" id="{E9D02C67-6FDC-E985-05D4-8C028E15E768}"/>
              </a:ext>
            </a:extLst>
          </p:cNvPr>
          <p:cNvSpPr/>
          <p:nvPr userDrawn="1"/>
        </p:nvSpPr>
        <p:spPr>
          <a:xfrm>
            <a:off x="7829573" y="12643648"/>
            <a:ext cx="3338292" cy="6797324"/>
          </a:xfrm>
          <a:custGeom>
            <a:avLst/>
            <a:gdLst>
              <a:gd name="connsiteX0" fmla="*/ 1029354 w 1029747"/>
              <a:gd name="connsiteY0" fmla="*/ 112589 h 2096738"/>
              <a:gd name="connsiteX1" fmla="*/ 1029354 w 1029747"/>
              <a:gd name="connsiteY1" fmla="*/ 1983204 h 2096738"/>
              <a:gd name="connsiteX2" fmla="*/ 916293 w 1029747"/>
              <a:gd name="connsiteY2" fmla="*/ 2096266 h 2096738"/>
              <a:gd name="connsiteX3" fmla="*/ 112668 w 1029747"/>
              <a:gd name="connsiteY3" fmla="*/ 2096266 h 2096738"/>
              <a:gd name="connsiteX4" fmla="*/ -393 w 1029747"/>
              <a:gd name="connsiteY4" fmla="*/ 1983204 h 2096738"/>
              <a:gd name="connsiteX5" fmla="*/ -393 w 1029747"/>
              <a:gd name="connsiteY5" fmla="*/ 112589 h 2096738"/>
              <a:gd name="connsiteX6" fmla="*/ 112668 w 1029747"/>
              <a:gd name="connsiteY6" fmla="*/ -472 h 2096738"/>
              <a:gd name="connsiteX7" fmla="*/ 239351 w 1029747"/>
              <a:gd name="connsiteY7" fmla="*/ -472 h 2096738"/>
              <a:gd name="connsiteX8" fmla="*/ 257353 w 1029747"/>
              <a:gd name="connsiteY8" fmla="*/ 12767 h 2096738"/>
              <a:gd name="connsiteX9" fmla="*/ 278118 w 1029747"/>
              <a:gd name="connsiteY9" fmla="*/ 78013 h 2096738"/>
              <a:gd name="connsiteX10" fmla="*/ 296120 w 1029747"/>
              <a:gd name="connsiteY10" fmla="*/ 91253 h 2096738"/>
              <a:gd name="connsiteX11" fmla="*/ 732936 w 1029747"/>
              <a:gd name="connsiteY11" fmla="*/ 91253 h 2096738"/>
              <a:gd name="connsiteX12" fmla="*/ 750939 w 1029747"/>
              <a:gd name="connsiteY12" fmla="*/ 78013 h 2096738"/>
              <a:gd name="connsiteX13" fmla="*/ 771703 w 1029747"/>
              <a:gd name="connsiteY13" fmla="*/ 12767 h 2096738"/>
              <a:gd name="connsiteX14" fmla="*/ 789705 w 1029747"/>
              <a:gd name="connsiteY14" fmla="*/ -472 h 2096738"/>
              <a:gd name="connsiteX15" fmla="*/ 916388 w 1029747"/>
              <a:gd name="connsiteY15" fmla="*/ -472 h 2096738"/>
              <a:gd name="connsiteX16" fmla="*/ 1029354 w 1029747"/>
              <a:gd name="connsiteY16" fmla="*/ 112589 h 209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29747" h="2096738">
                <a:moveTo>
                  <a:pt x="1029354" y="112589"/>
                </a:moveTo>
                <a:lnTo>
                  <a:pt x="1029354" y="1983204"/>
                </a:lnTo>
                <a:cubicBezTo>
                  <a:pt x="1029202" y="2045584"/>
                  <a:pt x="978672" y="2096114"/>
                  <a:pt x="916293" y="2096266"/>
                </a:cubicBezTo>
                <a:lnTo>
                  <a:pt x="112668" y="2096266"/>
                </a:lnTo>
                <a:cubicBezTo>
                  <a:pt x="50289" y="2096114"/>
                  <a:pt x="-241" y="2045584"/>
                  <a:pt x="-393" y="1983204"/>
                </a:cubicBezTo>
                <a:lnTo>
                  <a:pt x="-393" y="112589"/>
                </a:lnTo>
                <a:cubicBezTo>
                  <a:pt x="-241" y="50210"/>
                  <a:pt x="50289" y="-320"/>
                  <a:pt x="112668" y="-472"/>
                </a:cubicBezTo>
                <a:lnTo>
                  <a:pt x="239351" y="-472"/>
                </a:lnTo>
                <a:cubicBezTo>
                  <a:pt x="247580" y="-415"/>
                  <a:pt x="254838" y="4928"/>
                  <a:pt x="257353" y="12767"/>
                </a:cubicBezTo>
                <a:lnTo>
                  <a:pt x="278118" y="78013"/>
                </a:lnTo>
                <a:cubicBezTo>
                  <a:pt x="280632" y="85853"/>
                  <a:pt x="287890" y="91196"/>
                  <a:pt x="296120" y="91253"/>
                </a:cubicBezTo>
                <a:lnTo>
                  <a:pt x="732936" y="91253"/>
                </a:lnTo>
                <a:cubicBezTo>
                  <a:pt x="741166" y="91196"/>
                  <a:pt x="748424" y="85853"/>
                  <a:pt x="750939" y="78013"/>
                </a:cubicBezTo>
                <a:lnTo>
                  <a:pt x="771703" y="12767"/>
                </a:lnTo>
                <a:cubicBezTo>
                  <a:pt x="774218" y="4928"/>
                  <a:pt x="781476" y="-415"/>
                  <a:pt x="789705" y="-472"/>
                </a:cubicBezTo>
                <a:lnTo>
                  <a:pt x="916388" y="-472"/>
                </a:lnTo>
                <a:cubicBezTo>
                  <a:pt x="978729" y="-263"/>
                  <a:pt x="1029202" y="50248"/>
                  <a:pt x="1029354" y="11258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7" name="Graphic 10">
            <a:extLst>
              <a:ext uri="{FF2B5EF4-FFF2-40B4-BE49-F238E27FC236}">
                <a16:creationId xmlns:a16="http://schemas.microsoft.com/office/drawing/2014/main" id="{7EE36FAB-2BFC-2DE5-CFCB-33F9000DE550}"/>
              </a:ext>
            </a:extLst>
          </p:cNvPr>
          <p:cNvSpPr/>
          <p:nvPr userDrawn="1"/>
        </p:nvSpPr>
        <p:spPr>
          <a:xfrm>
            <a:off x="16144853" y="10085813"/>
            <a:ext cx="3338292" cy="6797324"/>
          </a:xfrm>
          <a:custGeom>
            <a:avLst/>
            <a:gdLst>
              <a:gd name="connsiteX0" fmla="*/ 1029354 w 1029747"/>
              <a:gd name="connsiteY0" fmla="*/ 112589 h 2096738"/>
              <a:gd name="connsiteX1" fmla="*/ 1029354 w 1029747"/>
              <a:gd name="connsiteY1" fmla="*/ 1983204 h 2096738"/>
              <a:gd name="connsiteX2" fmla="*/ 916293 w 1029747"/>
              <a:gd name="connsiteY2" fmla="*/ 2096266 h 2096738"/>
              <a:gd name="connsiteX3" fmla="*/ 112668 w 1029747"/>
              <a:gd name="connsiteY3" fmla="*/ 2096266 h 2096738"/>
              <a:gd name="connsiteX4" fmla="*/ -393 w 1029747"/>
              <a:gd name="connsiteY4" fmla="*/ 1983204 h 2096738"/>
              <a:gd name="connsiteX5" fmla="*/ -393 w 1029747"/>
              <a:gd name="connsiteY5" fmla="*/ 112589 h 2096738"/>
              <a:gd name="connsiteX6" fmla="*/ 112668 w 1029747"/>
              <a:gd name="connsiteY6" fmla="*/ -472 h 2096738"/>
              <a:gd name="connsiteX7" fmla="*/ 239351 w 1029747"/>
              <a:gd name="connsiteY7" fmla="*/ -472 h 2096738"/>
              <a:gd name="connsiteX8" fmla="*/ 257353 w 1029747"/>
              <a:gd name="connsiteY8" fmla="*/ 12767 h 2096738"/>
              <a:gd name="connsiteX9" fmla="*/ 278118 w 1029747"/>
              <a:gd name="connsiteY9" fmla="*/ 78013 h 2096738"/>
              <a:gd name="connsiteX10" fmla="*/ 296120 w 1029747"/>
              <a:gd name="connsiteY10" fmla="*/ 91253 h 2096738"/>
              <a:gd name="connsiteX11" fmla="*/ 732936 w 1029747"/>
              <a:gd name="connsiteY11" fmla="*/ 91253 h 2096738"/>
              <a:gd name="connsiteX12" fmla="*/ 750939 w 1029747"/>
              <a:gd name="connsiteY12" fmla="*/ 78013 h 2096738"/>
              <a:gd name="connsiteX13" fmla="*/ 771703 w 1029747"/>
              <a:gd name="connsiteY13" fmla="*/ 12767 h 2096738"/>
              <a:gd name="connsiteX14" fmla="*/ 789705 w 1029747"/>
              <a:gd name="connsiteY14" fmla="*/ -472 h 2096738"/>
              <a:gd name="connsiteX15" fmla="*/ 916388 w 1029747"/>
              <a:gd name="connsiteY15" fmla="*/ -472 h 2096738"/>
              <a:gd name="connsiteX16" fmla="*/ 1029354 w 1029747"/>
              <a:gd name="connsiteY16" fmla="*/ 112589 h 209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29747" h="2096738">
                <a:moveTo>
                  <a:pt x="1029354" y="112589"/>
                </a:moveTo>
                <a:lnTo>
                  <a:pt x="1029354" y="1983204"/>
                </a:lnTo>
                <a:cubicBezTo>
                  <a:pt x="1029202" y="2045584"/>
                  <a:pt x="978672" y="2096114"/>
                  <a:pt x="916293" y="2096266"/>
                </a:cubicBezTo>
                <a:lnTo>
                  <a:pt x="112668" y="2096266"/>
                </a:lnTo>
                <a:cubicBezTo>
                  <a:pt x="50289" y="2096114"/>
                  <a:pt x="-241" y="2045584"/>
                  <a:pt x="-393" y="1983204"/>
                </a:cubicBezTo>
                <a:lnTo>
                  <a:pt x="-393" y="112589"/>
                </a:lnTo>
                <a:cubicBezTo>
                  <a:pt x="-241" y="50210"/>
                  <a:pt x="50289" y="-320"/>
                  <a:pt x="112668" y="-472"/>
                </a:cubicBezTo>
                <a:lnTo>
                  <a:pt x="239351" y="-472"/>
                </a:lnTo>
                <a:cubicBezTo>
                  <a:pt x="247580" y="-415"/>
                  <a:pt x="254838" y="4928"/>
                  <a:pt x="257353" y="12767"/>
                </a:cubicBezTo>
                <a:lnTo>
                  <a:pt x="278118" y="78013"/>
                </a:lnTo>
                <a:cubicBezTo>
                  <a:pt x="280632" y="85853"/>
                  <a:pt x="287890" y="91196"/>
                  <a:pt x="296120" y="91253"/>
                </a:cubicBezTo>
                <a:lnTo>
                  <a:pt x="732936" y="91253"/>
                </a:lnTo>
                <a:cubicBezTo>
                  <a:pt x="741166" y="91196"/>
                  <a:pt x="748424" y="85853"/>
                  <a:pt x="750939" y="78013"/>
                </a:cubicBezTo>
                <a:lnTo>
                  <a:pt x="771703" y="12767"/>
                </a:lnTo>
                <a:cubicBezTo>
                  <a:pt x="774218" y="4928"/>
                  <a:pt x="781476" y="-415"/>
                  <a:pt x="789705" y="-472"/>
                </a:cubicBezTo>
                <a:lnTo>
                  <a:pt x="916388" y="-472"/>
                </a:lnTo>
                <a:cubicBezTo>
                  <a:pt x="978729" y="-263"/>
                  <a:pt x="1029202" y="50248"/>
                  <a:pt x="1029354" y="112589"/>
                </a:cubicBezTo>
                <a:close/>
              </a:path>
            </a:pathLst>
          </a:custGeom>
          <a:solidFill>
            <a:srgbClr val="EFFF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2CFF6C1-724A-7BA0-0326-0966D60BBE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9999276" y="6502041"/>
            <a:ext cx="3338292" cy="6797324"/>
          </a:xfrm>
          <a:custGeom>
            <a:avLst/>
            <a:gdLst>
              <a:gd name="connsiteX0" fmla="*/ 366528 w 3338292"/>
              <a:gd name="connsiteY0" fmla="*/ 0 h 6797324"/>
              <a:gd name="connsiteX1" fmla="*/ 777216 w 3338292"/>
              <a:gd name="connsiteY1" fmla="*/ 0 h 6797324"/>
              <a:gd name="connsiteX2" fmla="*/ 835576 w 3338292"/>
              <a:gd name="connsiteY2" fmla="*/ 42920 h 6797324"/>
              <a:gd name="connsiteX3" fmla="*/ 902894 w 3338292"/>
              <a:gd name="connsiteY3" fmla="*/ 254437 h 6797324"/>
              <a:gd name="connsiteX4" fmla="*/ 961254 w 3338292"/>
              <a:gd name="connsiteY4" fmla="*/ 297359 h 6797324"/>
              <a:gd name="connsiteX5" fmla="*/ 2377348 w 3338292"/>
              <a:gd name="connsiteY5" fmla="*/ 297359 h 6797324"/>
              <a:gd name="connsiteX6" fmla="*/ 2435712 w 3338292"/>
              <a:gd name="connsiteY6" fmla="*/ 254437 h 6797324"/>
              <a:gd name="connsiteX7" fmla="*/ 2503026 w 3338292"/>
              <a:gd name="connsiteY7" fmla="*/ 42920 h 6797324"/>
              <a:gd name="connsiteX8" fmla="*/ 2561386 w 3338292"/>
              <a:gd name="connsiteY8" fmla="*/ 0 h 6797324"/>
              <a:gd name="connsiteX9" fmla="*/ 2972074 w 3338292"/>
              <a:gd name="connsiteY9" fmla="*/ 0 h 6797324"/>
              <a:gd name="connsiteX10" fmla="*/ 3338292 w 3338292"/>
              <a:gd name="connsiteY10" fmla="*/ 366528 h 6797324"/>
              <a:gd name="connsiteX11" fmla="*/ 3338292 w 3338292"/>
              <a:gd name="connsiteY11" fmla="*/ 6430793 h 6797324"/>
              <a:gd name="connsiteX12" fmla="*/ 2971766 w 3338292"/>
              <a:gd name="connsiteY12" fmla="*/ 6797324 h 6797324"/>
              <a:gd name="connsiteX13" fmla="*/ 366528 w 3338292"/>
              <a:gd name="connsiteY13" fmla="*/ 6797324 h 6797324"/>
              <a:gd name="connsiteX14" fmla="*/ 0 w 3338292"/>
              <a:gd name="connsiteY14" fmla="*/ 6430793 h 6797324"/>
              <a:gd name="connsiteX15" fmla="*/ 0 w 3338292"/>
              <a:gd name="connsiteY15" fmla="*/ 366528 h 6797324"/>
              <a:gd name="connsiteX16" fmla="*/ 366528 w 3338292"/>
              <a:gd name="connsiteY16" fmla="*/ 0 h 67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38292" h="6797324">
                <a:moveTo>
                  <a:pt x="366528" y="0"/>
                </a:moveTo>
                <a:lnTo>
                  <a:pt x="777216" y="0"/>
                </a:lnTo>
                <a:cubicBezTo>
                  <a:pt x="803894" y="185"/>
                  <a:pt x="827424" y="17506"/>
                  <a:pt x="835576" y="42920"/>
                </a:cubicBezTo>
                <a:lnTo>
                  <a:pt x="902894" y="254437"/>
                </a:lnTo>
                <a:cubicBezTo>
                  <a:pt x="911044" y="279853"/>
                  <a:pt x="934574" y="297175"/>
                  <a:pt x="961254" y="297359"/>
                </a:cubicBezTo>
                <a:lnTo>
                  <a:pt x="2377348" y="297359"/>
                </a:lnTo>
                <a:cubicBezTo>
                  <a:pt x="2404028" y="297175"/>
                  <a:pt x="2427558" y="279853"/>
                  <a:pt x="2435712" y="254437"/>
                </a:cubicBezTo>
                <a:lnTo>
                  <a:pt x="2503026" y="42920"/>
                </a:lnTo>
                <a:cubicBezTo>
                  <a:pt x="2511178" y="17506"/>
                  <a:pt x="2534708" y="185"/>
                  <a:pt x="2561386" y="0"/>
                </a:cubicBezTo>
                <a:lnTo>
                  <a:pt x="2972074" y="0"/>
                </a:lnTo>
                <a:cubicBezTo>
                  <a:pt x="3174174" y="678"/>
                  <a:pt x="3337800" y="164427"/>
                  <a:pt x="3338292" y="366528"/>
                </a:cubicBezTo>
                <a:lnTo>
                  <a:pt x="3338292" y="6430793"/>
                </a:lnTo>
                <a:cubicBezTo>
                  <a:pt x="3337800" y="6633020"/>
                  <a:pt x="3173990" y="6796831"/>
                  <a:pt x="2971766" y="6797324"/>
                </a:cubicBezTo>
                <a:lnTo>
                  <a:pt x="366528" y="6797324"/>
                </a:lnTo>
                <a:cubicBezTo>
                  <a:pt x="164304" y="6796831"/>
                  <a:pt x="494" y="6633020"/>
                  <a:pt x="0" y="6430793"/>
                </a:cubicBezTo>
                <a:lnTo>
                  <a:pt x="0" y="366528"/>
                </a:lnTo>
                <a:cubicBezTo>
                  <a:pt x="494" y="164304"/>
                  <a:pt x="164304" y="493"/>
                  <a:pt x="36652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400"/>
            </a:lvl1pPr>
          </a:lstStyle>
          <a:p>
            <a:endParaRPr lang="id-ID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471765-2202-DDE6-6667-11F5B7784456}"/>
              </a:ext>
            </a:extLst>
          </p:cNvPr>
          <p:cNvSpPr/>
          <p:nvPr userDrawn="1"/>
        </p:nvSpPr>
        <p:spPr>
          <a:xfrm>
            <a:off x="11985938" y="4674613"/>
            <a:ext cx="3338293" cy="30469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DFFA001-3272-8830-C909-F3C014BDA731}"/>
              </a:ext>
            </a:extLst>
          </p:cNvPr>
          <p:cNvSpPr/>
          <p:nvPr userDrawn="1"/>
        </p:nvSpPr>
        <p:spPr>
          <a:xfrm>
            <a:off x="20013832" y="3842688"/>
            <a:ext cx="3338293" cy="2104320"/>
          </a:xfrm>
          <a:prstGeom prst="roundRect">
            <a:avLst>
              <a:gd name="adj" fmla="val 26323"/>
            </a:avLst>
          </a:prstGeom>
          <a:solidFill>
            <a:srgbClr val="FC5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2809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6857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3" r:id="rId10"/>
    <p:sldLayoutId id="2147483672" r:id="rId11"/>
    <p:sldLayoutId id="2147483676" r:id="rId12"/>
    <p:sldLayoutId id="2147483675" r:id="rId13"/>
    <p:sldLayoutId id="2147483674" r:id="rId14"/>
    <p:sldLayoutId id="2147483677" r:id="rId15"/>
    <p:sldLayoutId id="2147483671" r:id="rId16"/>
    <p:sldLayoutId id="2147483670" r:id="rId17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76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36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4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svg"/><Relationship Id="rId18" Type="http://schemas.openxmlformats.org/officeDocument/2006/relationships/image" Target="../media/image55.png"/><Relationship Id="rId3" Type="http://schemas.openxmlformats.org/officeDocument/2006/relationships/image" Target="../media/image6.svg"/><Relationship Id="rId7" Type="http://schemas.openxmlformats.org/officeDocument/2006/relationships/image" Target="../media/image44.svg"/><Relationship Id="rId12" Type="http://schemas.openxmlformats.org/officeDocument/2006/relationships/image" Target="../media/image49.png"/><Relationship Id="rId17" Type="http://schemas.openxmlformats.org/officeDocument/2006/relationships/image" Target="../media/image54.svg"/><Relationship Id="rId2" Type="http://schemas.openxmlformats.org/officeDocument/2006/relationships/image" Target="../media/image5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2.svg"/><Relationship Id="rId15" Type="http://schemas.openxmlformats.org/officeDocument/2006/relationships/image" Target="../media/image52.svg"/><Relationship Id="rId10" Type="http://schemas.openxmlformats.org/officeDocument/2006/relationships/image" Target="../media/image47.png"/><Relationship Id="rId19" Type="http://schemas.openxmlformats.org/officeDocument/2006/relationships/image" Target="../media/image56.svg"/><Relationship Id="rId4" Type="http://schemas.openxmlformats.org/officeDocument/2006/relationships/image" Target="../media/image41.png"/><Relationship Id="rId9" Type="http://schemas.openxmlformats.org/officeDocument/2006/relationships/image" Target="../media/image46.svg"/><Relationship Id="rId1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20.svg"/><Relationship Id="rId7" Type="http://schemas.openxmlformats.org/officeDocument/2006/relationships/image" Target="../media/image6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9.png"/><Relationship Id="rId5" Type="http://schemas.openxmlformats.org/officeDocument/2006/relationships/image" Target="../media/image58.svg"/><Relationship Id="rId4" Type="http://schemas.openxmlformats.org/officeDocument/2006/relationships/image" Target="../media/image57.png"/><Relationship Id="rId9" Type="http://schemas.openxmlformats.org/officeDocument/2006/relationships/image" Target="../media/image62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4.svg"/><Relationship Id="rId7" Type="http://schemas.openxmlformats.org/officeDocument/2006/relationships/image" Target="../media/image66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5.png"/><Relationship Id="rId11" Type="http://schemas.openxmlformats.org/officeDocument/2006/relationships/image" Target="../media/image70.svg"/><Relationship Id="rId5" Type="http://schemas.openxmlformats.org/officeDocument/2006/relationships/image" Target="../media/image64.sv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5" Type="http://schemas.openxmlformats.org/officeDocument/2006/relationships/image" Target="../media/image72.svg"/><Relationship Id="rId4" Type="http://schemas.openxmlformats.org/officeDocument/2006/relationships/image" Target="../media/image7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sv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6.svg"/><Relationship Id="rId7" Type="http://schemas.openxmlformats.org/officeDocument/2006/relationships/image" Target="../media/image14.sv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png"/><Relationship Id="rId5" Type="http://schemas.openxmlformats.org/officeDocument/2006/relationships/image" Target="../media/image78.svg"/><Relationship Id="rId4" Type="http://schemas.openxmlformats.org/officeDocument/2006/relationships/image" Target="../media/image77.png"/><Relationship Id="rId9" Type="http://schemas.openxmlformats.org/officeDocument/2006/relationships/image" Target="../media/image16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sv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sv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svg"/><Relationship Id="rId4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sv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svg"/><Relationship Id="rId4" Type="http://schemas.openxmlformats.org/officeDocument/2006/relationships/image" Target="../media/image8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4.svg"/><Relationship Id="rId7" Type="http://schemas.openxmlformats.org/officeDocument/2006/relationships/image" Target="../media/image26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92603E5-A5CF-7B0E-8854-A36EBF1196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90"/>
        </p:spPr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C323EF-0865-5F84-BB69-918B200B2499}"/>
              </a:ext>
            </a:extLst>
          </p:cNvPr>
          <p:cNvSpPr txBox="1"/>
          <p:nvPr/>
        </p:nvSpPr>
        <p:spPr>
          <a:xfrm>
            <a:off x="862843" y="5061701"/>
            <a:ext cx="2248928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>
                <a:solidFill>
                  <a:schemeClr val="accent2"/>
                </a:solidFill>
                <a:latin typeface="+mj-lt"/>
              </a:rPr>
              <a:t>Innovating Finance </a:t>
            </a:r>
          </a:p>
          <a:p>
            <a:r>
              <a:rPr lang="en-US" sz="9600">
                <a:solidFill>
                  <a:schemeClr val="accent2"/>
                </a:solidFill>
                <a:latin typeface="+mj-lt"/>
              </a:rPr>
              <a:t>for Growth and </a:t>
            </a:r>
          </a:p>
          <a:p>
            <a:r>
              <a:rPr lang="en-US" sz="9600">
                <a:solidFill>
                  <a:schemeClr val="accent2"/>
                </a:solidFill>
                <a:latin typeface="+mj-lt"/>
              </a:rPr>
              <a:t>Prosperity</a:t>
            </a:r>
            <a:endParaRPr lang="id-ID" sz="9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3E70BC-8565-B6AA-4552-1E324F509659}"/>
              </a:ext>
            </a:extLst>
          </p:cNvPr>
          <p:cNvSpPr txBox="1"/>
          <p:nvPr/>
        </p:nvSpPr>
        <p:spPr>
          <a:xfrm>
            <a:off x="939042" y="9935375"/>
            <a:ext cx="113291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accent6"/>
                </a:solidFill>
                <a:latin typeface="Manrope" pitchFamily="2" charset="0"/>
              </a:rPr>
              <a:t>North Bank is a pioneering fintech company dedicated to</a:t>
            </a:r>
          </a:p>
          <a:p>
            <a:r>
              <a:rPr lang="en-US" sz="2400">
                <a:solidFill>
                  <a:schemeClr val="accent6"/>
                </a:solidFill>
                <a:latin typeface="Manrope" pitchFamily="2" charset="0"/>
              </a:rPr>
              <a:t> fostering growth, prosperity, and happiness through </a:t>
            </a:r>
          </a:p>
          <a:p>
            <a:r>
              <a:rPr lang="en-US" sz="2400">
                <a:solidFill>
                  <a:schemeClr val="accent6"/>
                </a:solidFill>
                <a:latin typeface="Manrope" pitchFamily="2" charset="0"/>
              </a:rPr>
              <a:t>innovative financial solutions.</a:t>
            </a:r>
            <a:endParaRPr lang="id-ID" sz="2400">
              <a:solidFill>
                <a:schemeClr val="accent6"/>
              </a:solidFill>
              <a:latin typeface="Manrope" pitchFamily="2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2FDC5D2-DFCC-1513-A630-8DC56E492CF5}"/>
              </a:ext>
            </a:extLst>
          </p:cNvPr>
          <p:cNvGrpSpPr/>
          <p:nvPr/>
        </p:nvGrpSpPr>
        <p:grpSpPr>
          <a:xfrm>
            <a:off x="1030288" y="1096240"/>
            <a:ext cx="3450667" cy="1151262"/>
            <a:chOff x="1805940" y="854419"/>
            <a:chExt cx="3450667" cy="1151262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2E257DD9-0E21-C2C1-06EE-39D3F5E3F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854419"/>
              <a:ext cx="1211580" cy="102518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0F1346D-A2C9-B1A1-12DD-CD821FAF3C05}"/>
                </a:ext>
              </a:extLst>
            </p:cNvPr>
            <p:cNvSpPr txBox="1"/>
            <p:nvPr/>
          </p:nvSpPr>
          <p:spPr>
            <a:xfrm>
              <a:off x="3246120" y="1051574"/>
              <a:ext cx="201048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>
                  <a:solidFill>
                    <a:schemeClr val="bg1"/>
                  </a:solidFill>
                </a:rPr>
                <a:t>Finance</a:t>
              </a:r>
              <a:endParaRPr lang="id-ID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6522A20-E8FD-727F-4EC8-8F0667C0867D}"/>
              </a:ext>
            </a:extLst>
          </p:cNvPr>
          <p:cNvGrpSpPr/>
          <p:nvPr/>
        </p:nvGrpSpPr>
        <p:grpSpPr>
          <a:xfrm rot="5400000">
            <a:off x="5729260" y="-11431020"/>
            <a:ext cx="18298973" cy="24750911"/>
            <a:chOff x="-715495" y="-1493718"/>
            <a:chExt cx="10117471" cy="1368473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0B0FFD2-E35D-A980-3568-950C76BBE748}"/>
                </a:ext>
              </a:extLst>
            </p:cNvPr>
            <p:cNvSpPr/>
            <p:nvPr/>
          </p:nvSpPr>
          <p:spPr>
            <a:xfrm rot="15226294">
              <a:off x="1187146" y="-1493718"/>
              <a:ext cx="1820669" cy="1820669"/>
            </a:xfrm>
            <a:custGeom>
              <a:avLst/>
              <a:gdLst>
                <a:gd name="connsiteX0" fmla="*/ 1820670 w 1820669"/>
                <a:gd name="connsiteY0" fmla="*/ 910335 h 1820669"/>
                <a:gd name="connsiteX1" fmla="*/ 910335 w 1820669"/>
                <a:gd name="connsiteY1" fmla="*/ 0 h 1820669"/>
                <a:gd name="connsiteX2" fmla="*/ 0 w 1820669"/>
                <a:gd name="connsiteY2" fmla="*/ 910335 h 1820669"/>
                <a:gd name="connsiteX3" fmla="*/ 910335 w 1820669"/>
                <a:gd name="connsiteY3" fmla="*/ 1820670 h 1820669"/>
                <a:gd name="connsiteX4" fmla="*/ 1820670 w 1820669"/>
                <a:gd name="connsiteY4" fmla="*/ 910335 h 182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669" h="1820669">
                  <a:moveTo>
                    <a:pt x="1820670" y="910335"/>
                  </a:moveTo>
                  <a:cubicBezTo>
                    <a:pt x="1820670" y="407575"/>
                    <a:pt x="1413095" y="0"/>
                    <a:pt x="910335" y="0"/>
                  </a:cubicBezTo>
                  <a:cubicBezTo>
                    <a:pt x="407575" y="0"/>
                    <a:pt x="0" y="407575"/>
                    <a:pt x="0" y="910335"/>
                  </a:cubicBezTo>
                  <a:cubicBezTo>
                    <a:pt x="0" y="1413095"/>
                    <a:pt x="407575" y="1820670"/>
                    <a:pt x="910335" y="1820670"/>
                  </a:cubicBezTo>
                  <a:cubicBezTo>
                    <a:pt x="1413095" y="1820670"/>
                    <a:pt x="1820670" y="1413095"/>
                    <a:pt x="1820670" y="910335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FB2E67F-022E-4135-AF04-F51C9C40E0F6}"/>
                </a:ext>
              </a:extLst>
            </p:cNvPr>
            <p:cNvSpPr/>
            <p:nvPr/>
          </p:nvSpPr>
          <p:spPr>
            <a:xfrm rot="15226294">
              <a:off x="1014000" y="-1173255"/>
              <a:ext cx="2576811" cy="2576811"/>
            </a:xfrm>
            <a:custGeom>
              <a:avLst/>
              <a:gdLst>
                <a:gd name="connsiteX0" fmla="*/ 1289888 w 2576811"/>
                <a:gd name="connsiteY0" fmla="*/ 0 h 2576811"/>
                <a:gd name="connsiteX1" fmla="*/ 1286923 w 2576811"/>
                <a:gd name="connsiteY1" fmla="*/ 0 h 2576811"/>
                <a:gd name="connsiteX2" fmla="*/ 0 w 2576811"/>
                <a:gd name="connsiteY2" fmla="*/ 1286923 h 2576811"/>
                <a:gd name="connsiteX3" fmla="*/ 0 w 2576811"/>
                <a:gd name="connsiteY3" fmla="*/ 1289889 h 2576811"/>
                <a:gd name="connsiteX4" fmla="*/ 1286923 w 2576811"/>
                <a:gd name="connsiteY4" fmla="*/ 2576812 h 2576811"/>
                <a:gd name="connsiteX5" fmla="*/ 1289888 w 2576811"/>
                <a:gd name="connsiteY5" fmla="*/ 2576812 h 2576811"/>
                <a:gd name="connsiteX6" fmla="*/ 2576811 w 2576811"/>
                <a:gd name="connsiteY6" fmla="*/ 1289889 h 2576811"/>
                <a:gd name="connsiteX7" fmla="*/ 2576811 w 2576811"/>
                <a:gd name="connsiteY7" fmla="*/ 1286923 h 2576811"/>
                <a:gd name="connsiteX8" fmla="*/ 1289888 w 2576811"/>
                <a:gd name="connsiteY8" fmla="*/ 0 h 2576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6811" h="2576811">
                  <a:moveTo>
                    <a:pt x="1289888" y="0"/>
                  </a:moveTo>
                  <a:lnTo>
                    <a:pt x="1286923" y="0"/>
                  </a:lnTo>
                  <a:cubicBezTo>
                    <a:pt x="576180" y="0"/>
                    <a:pt x="0" y="576180"/>
                    <a:pt x="0" y="1286923"/>
                  </a:cubicBezTo>
                  <a:lnTo>
                    <a:pt x="0" y="1289889"/>
                  </a:lnTo>
                  <a:cubicBezTo>
                    <a:pt x="0" y="2000632"/>
                    <a:pt x="576180" y="2576812"/>
                    <a:pt x="1286923" y="2576812"/>
                  </a:cubicBezTo>
                  <a:lnTo>
                    <a:pt x="1289888" y="2576812"/>
                  </a:lnTo>
                  <a:cubicBezTo>
                    <a:pt x="2000631" y="2576812"/>
                    <a:pt x="2576811" y="2000632"/>
                    <a:pt x="2576811" y="1289889"/>
                  </a:cubicBezTo>
                  <a:lnTo>
                    <a:pt x="2576811" y="1286923"/>
                  </a:lnTo>
                  <a:cubicBezTo>
                    <a:pt x="2576811" y="576180"/>
                    <a:pt x="2000631" y="0"/>
                    <a:pt x="1289888" y="0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127B327-2EEA-7B2E-3BDF-FA85A51E99AF}"/>
                </a:ext>
              </a:extLst>
            </p:cNvPr>
            <p:cNvSpPr/>
            <p:nvPr/>
          </p:nvSpPr>
          <p:spPr>
            <a:xfrm rot="15226294">
              <a:off x="842099" y="-846607"/>
              <a:ext cx="3329987" cy="3329988"/>
            </a:xfrm>
            <a:custGeom>
              <a:avLst/>
              <a:gdLst>
                <a:gd name="connsiteX0" fmla="*/ 3329988 w 3329987"/>
                <a:gd name="connsiteY0" fmla="*/ 1664994 h 3329988"/>
                <a:gd name="connsiteX1" fmla="*/ 1664994 w 3329987"/>
                <a:gd name="connsiteY1" fmla="*/ 0 h 3329988"/>
                <a:gd name="connsiteX2" fmla="*/ 0 w 3329987"/>
                <a:gd name="connsiteY2" fmla="*/ 1664994 h 3329988"/>
                <a:gd name="connsiteX3" fmla="*/ 1664994 w 3329987"/>
                <a:gd name="connsiteY3" fmla="*/ 3329988 h 3329988"/>
                <a:gd name="connsiteX4" fmla="*/ 3329988 w 3329987"/>
                <a:gd name="connsiteY4" fmla="*/ 1664994 h 332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9987" h="3329988">
                  <a:moveTo>
                    <a:pt x="3329988" y="1664994"/>
                  </a:moveTo>
                  <a:cubicBezTo>
                    <a:pt x="3329988" y="745437"/>
                    <a:pt x="2584551" y="0"/>
                    <a:pt x="1664994" y="0"/>
                  </a:cubicBezTo>
                  <a:cubicBezTo>
                    <a:pt x="745437" y="0"/>
                    <a:pt x="0" y="745437"/>
                    <a:pt x="0" y="1664994"/>
                  </a:cubicBezTo>
                  <a:cubicBezTo>
                    <a:pt x="0" y="2584551"/>
                    <a:pt x="745437" y="3329988"/>
                    <a:pt x="1664994" y="3329988"/>
                  </a:cubicBezTo>
                  <a:cubicBezTo>
                    <a:pt x="2584551" y="3329988"/>
                    <a:pt x="3329988" y="2584551"/>
                    <a:pt x="3329988" y="1664994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0BA66A2-7B46-1679-336C-F473F82537C0}"/>
                </a:ext>
              </a:extLst>
            </p:cNvPr>
            <p:cNvSpPr/>
            <p:nvPr/>
          </p:nvSpPr>
          <p:spPr>
            <a:xfrm rot="15226294">
              <a:off x="668898" y="-526126"/>
              <a:ext cx="4086128" cy="4086129"/>
            </a:xfrm>
            <a:custGeom>
              <a:avLst/>
              <a:gdLst>
                <a:gd name="connsiteX0" fmla="*/ 4086129 w 4086128"/>
                <a:gd name="connsiteY0" fmla="*/ 2043064 h 4086129"/>
                <a:gd name="connsiteX1" fmla="*/ 2043064 w 4086128"/>
                <a:gd name="connsiteY1" fmla="*/ 0 h 4086129"/>
                <a:gd name="connsiteX2" fmla="*/ 0 w 4086128"/>
                <a:gd name="connsiteY2" fmla="*/ 2043064 h 4086129"/>
                <a:gd name="connsiteX3" fmla="*/ 2043064 w 4086128"/>
                <a:gd name="connsiteY3" fmla="*/ 4086129 h 4086129"/>
                <a:gd name="connsiteX4" fmla="*/ 4086129 w 4086128"/>
                <a:gd name="connsiteY4" fmla="*/ 2043064 h 408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6128" h="4086129">
                  <a:moveTo>
                    <a:pt x="4086129" y="2043064"/>
                  </a:moveTo>
                  <a:cubicBezTo>
                    <a:pt x="4086129" y="914694"/>
                    <a:pt x="3171436" y="0"/>
                    <a:pt x="2043064" y="0"/>
                  </a:cubicBezTo>
                  <a:cubicBezTo>
                    <a:pt x="914724" y="0"/>
                    <a:pt x="0" y="914694"/>
                    <a:pt x="0" y="2043064"/>
                  </a:cubicBezTo>
                  <a:cubicBezTo>
                    <a:pt x="0" y="3171406"/>
                    <a:pt x="914724" y="4086129"/>
                    <a:pt x="2043064" y="4086129"/>
                  </a:cubicBezTo>
                  <a:cubicBezTo>
                    <a:pt x="3171436" y="4086129"/>
                    <a:pt x="4086129" y="3171406"/>
                    <a:pt x="4086129" y="2043064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9D94EBC-B69C-83BA-C47F-A61DBD797B2A}"/>
                </a:ext>
              </a:extLst>
            </p:cNvPr>
            <p:cNvSpPr/>
            <p:nvPr/>
          </p:nvSpPr>
          <p:spPr>
            <a:xfrm rot="15226294">
              <a:off x="496968" y="-199469"/>
              <a:ext cx="4839304" cy="4839305"/>
            </a:xfrm>
            <a:custGeom>
              <a:avLst/>
              <a:gdLst>
                <a:gd name="connsiteX0" fmla="*/ 4839305 w 4839304"/>
                <a:gd name="connsiteY0" fmla="*/ 2419653 h 4839305"/>
                <a:gd name="connsiteX1" fmla="*/ 2419652 w 4839304"/>
                <a:gd name="connsiteY1" fmla="*/ 0 h 4839305"/>
                <a:gd name="connsiteX2" fmla="*/ 0 w 4839304"/>
                <a:gd name="connsiteY2" fmla="*/ 2419653 h 4839305"/>
                <a:gd name="connsiteX3" fmla="*/ 2419652 w 4839304"/>
                <a:gd name="connsiteY3" fmla="*/ 4839305 h 4839305"/>
                <a:gd name="connsiteX4" fmla="*/ 4839305 w 4839304"/>
                <a:gd name="connsiteY4" fmla="*/ 2419653 h 483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9304" h="4839305">
                  <a:moveTo>
                    <a:pt x="4839305" y="2419653"/>
                  </a:moveTo>
                  <a:cubicBezTo>
                    <a:pt x="4839305" y="1083328"/>
                    <a:pt x="3756007" y="0"/>
                    <a:pt x="2419652" y="0"/>
                  </a:cubicBezTo>
                  <a:cubicBezTo>
                    <a:pt x="1083328" y="0"/>
                    <a:pt x="0" y="1083328"/>
                    <a:pt x="0" y="2419653"/>
                  </a:cubicBezTo>
                  <a:cubicBezTo>
                    <a:pt x="0" y="3756007"/>
                    <a:pt x="1083328" y="4839305"/>
                    <a:pt x="2419652" y="4839305"/>
                  </a:cubicBezTo>
                  <a:cubicBezTo>
                    <a:pt x="3756007" y="4839305"/>
                    <a:pt x="4839305" y="3756007"/>
                    <a:pt x="4839305" y="2419653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682EE06-9996-2C9A-D67E-A2D951CA1A62}"/>
                </a:ext>
              </a:extLst>
            </p:cNvPr>
            <p:cNvSpPr/>
            <p:nvPr/>
          </p:nvSpPr>
          <p:spPr>
            <a:xfrm rot="15226294">
              <a:off x="324239" y="124331"/>
              <a:ext cx="5592481" cy="5592481"/>
            </a:xfrm>
            <a:custGeom>
              <a:avLst/>
              <a:gdLst>
                <a:gd name="connsiteX0" fmla="*/ 5592482 w 5592481"/>
                <a:gd name="connsiteY0" fmla="*/ 2796241 h 5592481"/>
                <a:gd name="connsiteX1" fmla="*/ 2796241 w 5592481"/>
                <a:gd name="connsiteY1" fmla="*/ 0 h 5592481"/>
                <a:gd name="connsiteX2" fmla="*/ 0 w 5592481"/>
                <a:gd name="connsiteY2" fmla="*/ 2796241 h 5592481"/>
                <a:gd name="connsiteX3" fmla="*/ 2796241 w 5592481"/>
                <a:gd name="connsiteY3" fmla="*/ 5592482 h 5592481"/>
                <a:gd name="connsiteX4" fmla="*/ 5592482 w 5592481"/>
                <a:gd name="connsiteY4" fmla="*/ 2796241 h 559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2481" h="5592481">
                  <a:moveTo>
                    <a:pt x="5592482" y="2796241"/>
                  </a:moveTo>
                  <a:cubicBezTo>
                    <a:pt x="5592482" y="1251933"/>
                    <a:pt x="4340549" y="0"/>
                    <a:pt x="2796241" y="0"/>
                  </a:cubicBezTo>
                  <a:cubicBezTo>
                    <a:pt x="1251904" y="0"/>
                    <a:pt x="0" y="1251933"/>
                    <a:pt x="0" y="2796241"/>
                  </a:cubicBezTo>
                  <a:cubicBezTo>
                    <a:pt x="0" y="4340579"/>
                    <a:pt x="1251904" y="5592482"/>
                    <a:pt x="2796241" y="5592482"/>
                  </a:cubicBezTo>
                  <a:cubicBezTo>
                    <a:pt x="4340549" y="5592482"/>
                    <a:pt x="5592482" y="4340579"/>
                    <a:pt x="5592482" y="2796241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190C1A5-8CD0-291F-FBE3-910B59BD4C99}"/>
                </a:ext>
              </a:extLst>
            </p:cNvPr>
            <p:cNvSpPr/>
            <p:nvPr/>
          </p:nvSpPr>
          <p:spPr>
            <a:xfrm rot="15226294">
              <a:off x="149016" y="448488"/>
              <a:ext cx="6348623" cy="6348622"/>
            </a:xfrm>
            <a:custGeom>
              <a:avLst/>
              <a:gdLst>
                <a:gd name="connsiteX0" fmla="*/ 3175795 w 6348623"/>
                <a:gd name="connsiteY0" fmla="*/ 0 h 6348622"/>
                <a:gd name="connsiteX1" fmla="*/ 3172829 w 6348623"/>
                <a:gd name="connsiteY1" fmla="*/ 0 h 6348622"/>
                <a:gd name="connsiteX2" fmla="*/ 0 w 6348623"/>
                <a:gd name="connsiteY2" fmla="*/ 3172829 h 6348622"/>
                <a:gd name="connsiteX3" fmla="*/ 0 w 6348623"/>
                <a:gd name="connsiteY3" fmla="*/ 3175794 h 6348622"/>
                <a:gd name="connsiteX4" fmla="*/ 3172829 w 6348623"/>
                <a:gd name="connsiteY4" fmla="*/ 6348623 h 6348622"/>
                <a:gd name="connsiteX5" fmla="*/ 3175795 w 6348623"/>
                <a:gd name="connsiteY5" fmla="*/ 6348623 h 6348622"/>
                <a:gd name="connsiteX6" fmla="*/ 6348624 w 6348623"/>
                <a:gd name="connsiteY6" fmla="*/ 3175794 h 6348622"/>
                <a:gd name="connsiteX7" fmla="*/ 6348624 w 6348623"/>
                <a:gd name="connsiteY7" fmla="*/ 3172829 h 6348622"/>
                <a:gd name="connsiteX8" fmla="*/ 3175795 w 6348623"/>
                <a:gd name="connsiteY8" fmla="*/ 0 h 634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48623" h="6348622">
                  <a:moveTo>
                    <a:pt x="3175795" y="0"/>
                  </a:moveTo>
                  <a:lnTo>
                    <a:pt x="3172829" y="0"/>
                  </a:lnTo>
                  <a:cubicBezTo>
                    <a:pt x="1420538" y="0"/>
                    <a:pt x="0" y="1420538"/>
                    <a:pt x="0" y="3172829"/>
                  </a:cubicBezTo>
                  <a:lnTo>
                    <a:pt x="0" y="3175794"/>
                  </a:lnTo>
                  <a:cubicBezTo>
                    <a:pt x="0" y="4928085"/>
                    <a:pt x="1420538" y="6348623"/>
                    <a:pt x="3172829" y="6348623"/>
                  </a:cubicBezTo>
                  <a:lnTo>
                    <a:pt x="3175795" y="6348623"/>
                  </a:lnTo>
                  <a:cubicBezTo>
                    <a:pt x="4928086" y="6348623"/>
                    <a:pt x="6348624" y="4928085"/>
                    <a:pt x="6348624" y="3175794"/>
                  </a:cubicBezTo>
                  <a:lnTo>
                    <a:pt x="6348624" y="3172829"/>
                  </a:lnTo>
                  <a:cubicBezTo>
                    <a:pt x="6348624" y="1420538"/>
                    <a:pt x="4928086" y="0"/>
                    <a:pt x="3175795" y="0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CD74695-3AB5-12D9-626A-7AB90E71F818}"/>
                </a:ext>
              </a:extLst>
            </p:cNvPr>
            <p:cNvSpPr/>
            <p:nvPr/>
          </p:nvSpPr>
          <p:spPr>
            <a:xfrm rot="15226294">
              <a:off x="-22884" y="775136"/>
              <a:ext cx="7101799" cy="7101799"/>
            </a:xfrm>
            <a:custGeom>
              <a:avLst/>
              <a:gdLst>
                <a:gd name="connsiteX0" fmla="*/ 3552382 w 7101799"/>
                <a:gd name="connsiteY0" fmla="*/ 0 h 7101799"/>
                <a:gd name="connsiteX1" fmla="*/ 3549417 w 7101799"/>
                <a:gd name="connsiteY1" fmla="*/ 0 h 7101799"/>
                <a:gd name="connsiteX2" fmla="*/ 0 w 7101799"/>
                <a:gd name="connsiteY2" fmla="*/ 3549417 h 7101799"/>
                <a:gd name="connsiteX3" fmla="*/ 0 w 7101799"/>
                <a:gd name="connsiteY3" fmla="*/ 3552382 h 7101799"/>
                <a:gd name="connsiteX4" fmla="*/ 3549417 w 7101799"/>
                <a:gd name="connsiteY4" fmla="*/ 7101800 h 7101799"/>
                <a:gd name="connsiteX5" fmla="*/ 3552382 w 7101799"/>
                <a:gd name="connsiteY5" fmla="*/ 7101800 h 7101799"/>
                <a:gd name="connsiteX6" fmla="*/ 7101800 w 7101799"/>
                <a:gd name="connsiteY6" fmla="*/ 3552382 h 7101799"/>
                <a:gd name="connsiteX7" fmla="*/ 7101800 w 7101799"/>
                <a:gd name="connsiteY7" fmla="*/ 3549417 h 7101799"/>
                <a:gd name="connsiteX8" fmla="*/ 3552382 w 7101799"/>
                <a:gd name="connsiteY8" fmla="*/ 0 h 7101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01799" h="7101799">
                  <a:moveTo>
                    <a:pt x="3552382" y="0"/>
                  </a:moveTo>
                  <a:lnTo>
                    <a:pt x="3549417" y="0"/>
                  </a:lnTo>
                  <a:cubicBezTo>
                    <a:pt x="1589142" y="0"/>
                    <a:pt x="0" y="1589113"/>
                    <a:pt x="0" y="3549417"/>
                  </a:cubicBezTo>
                  <a:lnTo>
                    <a:pt x="0" y="3552382"/>
                  </a:lnTo>
                  <a:cubicBezTo>
                    <a:pt x="0" y="5512657"/>
                    <a:pt x="1589142" y="7101800"/>
                    <a:pt x="3549417" y="7101800"/>
                  </a:cubicBezTo>
                  <a:lnTo>
                    <a:pt x="3552382" y="7101800"/>
                  </a:lnTo>
                  <a:cubicBezTo>
                    <a:pt x="5512687" y="7101800"/>
                    <a:pt x="7101800" y="5512657"/>
                    <a:pt x="7101800" y="3552382"/>
                  </a:cubicBezTo>
                  <a:lnTo>
                    <a:pt x="7101800" y="3549417"/>
                  </a:lnTo>
                  <a:cubicBezTo>
                    <a:pt x="7101800" y="1589113"/>
                    <a:pt x="5512687" y="0"/>
                    <a:pt x="3552382" y="0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813086-9A6D-8E0E-25B3-64D29B0E3E31}"/>
                </a:ext>
              </a:extLst>
            </p:cNvPr>
            <p:cNvSpPr/>
            <p:nvPr/>
          </p:nvSpPr>
          <p:spPr>
            <a:xfrm rot="15226294">
              <a:off x="-195613" y="1098937"/>
              <a:ext cx="7854975" cy="7854975"/>
            </a:xfrm>
            <a:custGeom>
              <a:avLst/>
              <a:gdLst>
                <a:gd name="connsiteX0" fmla="*/ 7854976 w 7854975"/>
                <a:gd name="connsiteY0" fmla="*/ 3927488 h 7854975"/>
                <a:gd name="connsiteX1" fmla="*/ 3927487 w 7854975"/>
                <a:gd name="connsiteY1" fmla="*/ 0 h 7854975"/>
                <a:gd name="connsiteX2" fmla="*/ 0 w 7854975"/>
                <a:gd name="connsiteY2" fmla="*/ 3927488 h 7854975"/>
                <a:gd name="connsiteX3" fmla="*/ 3927487 w 7854975"/>
                <a:gd name="connsiteY3" fmla="*/ 7854976 h 7854975"/>
                <a:gd name="connsiteX4" fmla="*/ 7854976 w 7854975"/>
                <a:gd name="connsiteY4" fmla="*/ 3927488 h 785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4975" h="7854975">
                  <a:moveTo>
                    <a:pt x="7854976" y="3927488"/>
                  </a:moveTo>
                  <a:cubicBezTo>
                    <a:pt x="7854976" y="1758370"/>
                    <a:pt x="6096576" y="0"/>
                    <a:pt x="3927487" y="0"/>
                  </a:cubicBezTo>
                  <a:cubicBezTo>
                    <a:pt x="1758400" y="0"/>
                    <a:pt x="0" y="1758370"/>
                    <a:pt x="0" y="3927488"/>
                  </a:cubicBezTo>
                  <a:cubicBezTo>
                    <a:pt x="0" y="6096576"/>
                    <a:pt x="1758400" y="7854976"/>
                    <a:pt x="3927487" y="7854976"/>
                  </a:cubicBezTo>
                  <a:cubicBezTo>
                    <a:pt x="6096576" y="7854976"/>
                    <a:pt x="7854976" y="6096576"/>
                    <a:pt x="7854976" y="3927488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C332BC8-7CB9-633F-B817-7A14D4E7DCF5}"/>
                </a:ext>
              </a:extLst>
            </p:cNvPr>
            <p:cNvSpPr/>
            <p:nvPr/>
          </p:nvSpPr>
          <p:spPr>
            <a:xfrm rot="15226294">
              <a:off x="-368017" y="1422275"/>
              <a:ext cx="8611122" cy="8611116"/>
            </a:xfrm>
            <a:custGeom>
              <a:avLst/>
              <a:gdLst>
                <a:gd name="connsiteX0" fmla="*/ 8611122 w 8611122"/>
                <a:gd name="connsiteY0" fmla="*/ 4305558 h 8611116"/>
                <a:gd name="connsiteX1" fmla="*/ 4305565 w 8611122"/>
                <a:gd name="connsiteY1" fmla="*/ 0 h 8611116"/>
                <a:gd name="connsiteX2" fmla="*/ 0 w 8611122"/>
                <a:gd name="connsiteY2" fmla="*/ 4305558 h 8611116"/>
                <a:gd name="connsiteX3" fmla="*/ 4305565 w 8611122"/>
                <a:gd name="connsiteY3" fmla="*/ 8611117 h 8611116"/>
                <a:gd name="connsiteX4" fmla="*/ 8611122 w 8611122"/>
                <a:gd name="connsiteY4" fmla="*/ 4305558 h 861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1122" h="8611116">
                  <a:moveTo>
                    <a:pt x="8611122" y="4305558"/>
                  </a:moveTo>
                  <a:cubicBezTo>
                    <a:pt x="8611122" y="1927686"/>
                    <a:pt x="6683466" y="0"/>
                    <a:pt x="4305565" y="0"/>
                  </a:cubicBezTo>
                  <a:cubicBezTo>
                    <a:pt x="1927662" y="0"/>
                    <a:pt x="0" y="1927686"/>
                    <a:pt x="0" y="4305558"/>
                  </a:cubicBezTo>
                  <a:cubicBezTo>
                    <a:pt x="0" y="6683460"/>
                    <a:pt x="1927662" y="8611117"/>
                    <a:pt x="4305565" y="8611117"/>
                  </a:cubicBezTo>
                  <a:cubicBezTo>
                    <a:pt x="6683466" y="8611117"/>
                    <a:pt x="8611122" y="6683460"/>
                    <a:pt x="8611122" y="4305558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F7503D2-E082-B3CC-2B9E-90B0087DCE71}"/>
                </a:ext>
              </a:extLst>
            </p:cNvPr>
            <p:cNvSpPr/>
            <p:nvPr/>
          </p:nvSpPr>
          <p:spPr>
            <a:xfrm rot="15226294">
              <a:off x="-540742" y="1746075"/>
              <a:ext cx="9364293" cy="9364287"/>
            </a:xfrm>
            <a:custGeom>
              <a:avLst/>
              <a:gdLst>
                <a:gd name="connsiteX0" fmla="*/ 9364293 w 9364293"/>
                <a:gd name="connsiteY0" fmla="*/ 4682141 h 9364287"/>
                <a:gd name="connsiteX1" fmla="*/ 4682147 w 9364293"/>
                <a:gd name="connsiteY1" fmla="*/ 0 h 9364287"/>
                <a:gd name="connsiteX2" fmla="*/ 0 w 9364293"/>
                <a:gd name="connsiteY2" fmla="*/ 4682141 h 9364287"/>
                <a:gd name="connsiteX3" fmla="*/ 4682147 w 9364293"/>
                <a:gd name="connsiteY3" fmla="*/ 9364287 h 9364287"/>
                <a:gd name="connsiteX4" fmla="*/ 9364293 w 9364293"/>
                <a:gd name="connsiteY4" fmla="*/ 4682141 h 936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64293" h="9364287">
                  <a:moveTo>
                    <a:pt x="9364293" y="4682141"/>
                  </a:moveTo>
                  <a:cubicBezTo>
                    <a:pt x="9364293" y="2096255"/>
                    <a:pt x="7268032" y="0"/>
                    <a:pt x="4682147" y="0"/>
                  </a:cubicBezTo>
                  <a:cubicBezTo>
                    <a:pt x="2096261" y="0"/>
                    <a:pt x="0" y="2096255"/>
                    <a:pt x="0" y="4682141"/>
                  </a:cubicBezTo>
                  <a:cubicBezTo>
                    <a:pt x="0" y="7268026"/>
                    <a:pt x="2096261" y="9364287"/>
                    <a:pt x="4682147" y="9364287"/>
                  </a:cubicBezTo>
                  <a:cubicBezTo>
                    <a:pt x="7268032" y="9364287"/>
                    <a:pt x="9364293" y="7268026"/>
                    <a:pt x="9364293" y="4682141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B1B6A534-330C-AB78-AA75-12E08A5C174C}"/>
                </a:ext>
              </a:extLst>
            </p:cNvPr>
            <p:cNvSpPr/>
            <p:nvPr/>
          </p:nvSpPr>
          <p:spPr>
            <a:xfrm rot="15226294">
              <a:off x="-715494" y="2073549"/>
              <a:ext cx="10117469" cy="10117471"/>
            </a:xfrm>
            <a:custGeom>
              <a:avLst/>
              <a:gdLst>
                <a:gd name="connsiteX0" fmla="*/ 10117469 w 10117469"/>
                <a:gd name="connsiteY0" fmla="*/ 5058738 h 10117471"/>
                <a:gd name="connsiteX1" fmla="*/ 5058735 w 10117469"/>
                <a:gd name="connsiteY1" fmla="*/ 0 h 10117471"/>
                <a:gd name="connsiteX2" fmla="*/ 0 w 10117469"/>
                <a:gd name="connsiteY2" fmla="*/ 5058738 h 10117471"/>
                <a:gd name="connsiteX3" fmla="*/ 5058735 w 10117469"/>
                <a:gd name="connsiteY3" fmla="*/ 10117472 h 10117471"/>
                <a:gd name="connsiteX4" fmla="*/ 10117469 w 10117469"/>
                <a:gd name="connsiteY4" fmla="*/ 5058738 h 1011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7469" h="10117471">
                  <a:moveTo>
                    <a:pt x="10117469" y="5058738"/>
                  </a:moveTo>
                  <a:cubicBezTo>
                    <a:pt x="10117469" y="2264869"/>
                    <a:pt x="7852603" y="0"/>
                    <a:pt x="5058735" y="0"/>
                  </a:cubicBezTo>
                  <a:cubicBezTo>
                    <a:pt x="2264875" y="0"/>
                    <a:pt x="0" y="2264869"/>
                    <a:pt x="0" y="5058738"/>
                  </a:cubicBezTo>
                  <a:cubicBezTo>
                    <a:pt x="0" y="7852606"/>
                    <a:pt x="2264875" y="10117472"/>
                    <a:pt x="5058735" y="10117472"/>
                  </a:cubicBezTo>
                  <a:cubicBezTo>
                    <a:pt x="7852603" y="10117472"/>
                    <a:pt x="10117469" y="7852606"/>
                    <a:pt x="10117469" y="5058738"/>
                  </a:cubicBezTo>
                  <a:close/>
                </a:path>
              </a:pathLst>
            </a:custGeom>
            <a:noFill/>
            <a:ln w="12700" cap="flat">
              <a:solidFill>
                <a:srgbClr val="EFFF3D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936520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46F6325D-FB8E-A0CC-71ED-4A215062A6AD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392AF83F-DA10-0113-9F58-5738BB90BD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F0AB5D-5075-6E13-022E-BD0F9F10518E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8C2BF77-172D-AA57-3EC5-985A7A776693}"/>
              </a:ext>
            </a:extLst>
          </p:cNvPr>
          <p:cNvSpPr txBox="1"/>
          <p:nvPr/>
        </p:nvSpPr>
        <p:spPr>
          <a:xfrm>
            <a:off x="18973800" y="941388"/>
            <a:ext cx="45206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800">
                <a:solidFill>
                  <a:schemeClr val="bg1"/>
                </a:solidFill>
              </a:rPr>
              <a:t>Building Trust </a:t>
            </a:r>
          </a:p>
          <a:p>
            <a:pPr algn="r"/>
            <a:r>
              <a:rPr lang="fr-FR" sz="2800">
                <a:solidFill>
                  <a:schemeClr val="bg1"/>
                </a:solidFill>
              </a:rPr>
              <a:t>Inspiring Growth</a:t>
            </a:r>
            <a:endParaRPr lang="id-ID" sz="2800">
              <a:solidFill>
                <a:schemeClr val="bg1"/>
              </a:solidFill>
            </a:endParaRP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38275137-3B42-FAA3-0B7B-143D89DDF8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99963" y="11409654"/>
            <a:ext cx="889952" cy="753037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3141FB32-16F3-CC96-2D9B-F7222E062E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879437" y="11409654"/>
            <a:ext cx="889952" cy="753037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C1ED8A25-DDA1-EF8E-E0D3-D66EF815D5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958911" y="11409654"/>
            <a:ext cx="889952" cy="753037"/>
          </a:xfrm>
          <a:prstGeom prst="rect">
            <a:avLst/>
          </a:prstGeom>
        </p:spPr>
      </p:pic>
      <p:sp>
        <p:nvSpPr>
          <p:cNvPr id="21509" name="TextBox 21508">
            <a:extLst>
              <a:ext uri="{FF2B5EF4-FFF2-40B4-BE49-F238E27FC236}">
                <a16:creationId xmlns:a16="http://schemas.microsoft.com/office/drawing/2014/main" id="{3D97B2B7-5721-87E4-8D33-92BA6CD61363}"/>
              </a:ext>
            </a:extLst>
          </p:cNvPr>
          <p:cNvSpPr txBox="1"/>
          <p:nvPr/>
        </p:nvSpPr>
        <p:spPr>
          <a:xfrm>
            <a:off x="9865298" y="9246848"/>
            <a:ext cx="397341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400">
                <a:solidFill>
                  <a:schemeClr val="accent1"/>
                </a:solidFill>
              </a:rPr>
              <a:t>DIGITAL WALLET</a:t>
            </a:r>
          </a:p>
        </p:txBody>
      </p:sp>
      <p:sp>
        <p:nvSpPr>
          <p:cNvPr id="21513" name="TextBox 21512">
            <a:extLst>
              <a:ext uri="{FF2B5EF4-FFF2-40B4-BE49-F238E27FC236}">
                <a16:creationId xmlns:a16="http://schemas.microsoft.com/office/drawing/2014/main" id="{CB952B22-A7AE-41D7-2FE2-8B77B6974724}"/>
              </a:ext>
            </a:extLst>
          </p:cNvPr>
          <p:cNvSpPr txBox="1"/>
          <p:nvPr/>
        </p:nvSpPr>
        <p:spPr>
          <a:xfrm>
            <a:off x="9890698" y="10693398"/>
            <a:ext cx="29092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Secure, easy-to-use digital wallet.</a:t>
            </a:r>
          </a:p>
        </p:txBody>
      </p:sp>
      <p:sp>
        <p:nvSpPr>
          <p:cNvPr id="21514" name="TextBox 21513">
            <a:extLst>
              <a:ext uri="{FF2B5EF4-FFF2-40B4-BE49-F238E27FC236}">
                <a16:creationId xmlns:a16="http://schemas.microsoft.com/office/drawing/2014/main" id="{7D803112-9E8D-EB50-C8CB-CF2B2B6ECB2C}"/>
              </a:ext>
            </a:extLst>
          </p:cNvPr>
          <p:cNvSpPr txBox="1"/>
          <p:nvPr/>
        </p:nvSpPr>
        <p:spPr>
          <a:xfrm>
            <a:off x="14944772" y="9246848"/>
            <a:ext cx="397341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400">
                <a:solidFill>
                  <a:schemeClr val="accent1"/>
                </a:solidFill>
              </a:rPr>
              <a:t>INVESTMENT PLATFORM</a:t>
            </a:r>
          </a:p>
        </p:txBody>
      </p:sp>
      <p:sp>
        <p:nvSpPr>
          <p:cNvPr id="21515" name="TextBox 21514">
            <a:extLst>
              <a:ext uri="{FF2B5EF4-FFF2-40B4-BE49-F238E27FC236}">
                <a16:creationId xmlns:a16="http://schemas.microsoft.com/office/drawing/2014/main" id="{F83C00D6-8DDE-0ACC-4A55-64C75758EBF4}"/>
              </a:ext>
            </a:extLst>
          </p:cNvPr>
          <p:cNvSpPr txBox="1"/>
          <p:nvPr/>
        </p:nvSpPr>
        <p:spPr>
          <a:xfrm>
            <a:off x="14970172" y="10693398"/>
            <a:ext cx="29092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Tools for managing investments.</a:t>
            </a:r>
          </a:p>
        </p:txBody>
      </p:sp>
      <p:sp>
        <p:nvSpPr>
          <p:cNvPr id="21516" name="TextBox 21515">
            <a:extLst>
              <a:ext uri="{FF2B5EF4-FFF2-40B4-BE49-F238E27FC236}">
                <a16:creationId xmlns:a16="http://schemas.microsoft.com/office/drawing/2014/main" id="{E9760E28-55B1-354C-C2BF-06CB22486EB4}"/>
              </a:ext>
            </a:extLst>
          </p:cNvPr>
          <p:cNvSpPr txBox="1"/>
          <p:nvPr/>
        </p:nvSpPr>
        <p:spPr>
          <a:xfrm>
            <a:off x="20082254" y="9246848"/>
            <a:ext cx="397341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400">
                <a:solidFill>
                  <a:schemeClr val="bg1"/>
                </a:solidFill>
              </a:rPr>
              <a:t>P2P </a:t>
            </a:r>
            <a:endParaRPr lang="en-US" sz="4400">
              <a:solidFill>
                <a:schemeClr val="bg1"/>
              </a:solidFill>
            </a:endParaRPr>
          </a:p>
          <a:p>
            <a:r>
              <a:rPr lang="id-ID" sz="4400">
                <a:solidFill>
                  <a:schemeClr val="bg1"/>
                </a:solidFill>
              </a:rPr>
              <a:t>LENDING</a:t>
            </a:r>
          </a:p>
        </p:txBody>
      </p:sp>
      <p:sp>
        <p:nvSpPr>
          <p:cNvPr id="21517" name="TextBox 21516">
            <a:extLst>
              <a:ext uri="{FF2B5EF4-FFF2-40B4-BE49-F238E27FC236}">
                <a16:creationId xmlns:a16="http://schemas.microsoft.com/office/drawing/2014/main" id="{3631D77C-CEF8-8290-EFF8-1748FBDCB1B5}"/>
              </a:ext>
            </a:extLst>
          </p:cNvPr>
          <p:cNvSpPr txBox="1"/>
          <p:nvPr/>
        </p:nvSpPr>
        <p:spPr>
          <a:xfrm>
            <a:off x="20107654" y="10693398"/>
            <a:ext cx="29092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Platform for peer-to-peer lending.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850904" y="5072939"/>
            <a:ext cx="1133950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>
                <a:solidFill>
                  <a:schemeClr val="bg1"/>
                </a:solidFill>
                <a:latin typeface="+mj-lt"/>
              </a:rPr>
              <a:t>Products &amp;</a:t>
            </a:r>
          </a:p>
          <a:p>
            <a:r>
              <a:rPr lang="en-US" sz="11500">
                <a:solidFill>
                  <a:schemeClr val="bg1"/>
                </a:solidFill>
                <a:latin typeface="+mj-lt"/>
              </a:rPr>
              <a:t>Services</a:t>
            </a:r>
            <a:endParaRPr lang="id-ID" sz="115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521" name="TextBox 21520">
            <a:extLst>
              <a:ext uri="{FF2B5EF4-FFF2-40B4-BE49-F238E27FC236}">
                <a16:creationId xmlns:a16="http://schemas.microsoft.com/office/drawing/2014/main" id="{1C595962-630B-B91F-F302-57BDE4BB00A3}"/>
              </a:ext>
            </a:extLst>
          </p:cNvPr>
          <p:cNvSpPr txBox="1"/>
          <p:nvPr/>
        </p:nvSpPr>
        <p:spPr>
          <a:xfrm>
            <a:off x="966942" y="9183706"/>
            <a:ext cx="813133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>
                <a:solidFill>
                  <a:schemeClr val="bg1"/>
                </a:solidFill>
              </a:rPr>
              <a:t>Mauris commodo quis imperdiet massa </a:t>
            </a:r>
            <a:endParaRPr lang="en-US" sz="2800">
              <a:solidFill>
                <a:schemeClr val="bg1"/>
              </a:solidFill>
            </a:endParaRPr>
          </a:p>
          <a:p>
            <a:r>
              <a:rPr lang="id-ID" sz="2800">
                <a:solidFill>
                  <a:schemeClr val="bg1"/>
                </a:solidFill>
              </a:rPr>
              <a:t>tincidunt nunc pulvinar sapien et. </a:t>
            </a:r>
            <a:endParaRPr lang="en-US" sz="2800">
              <a:solidFill>
                <a:schemeClr val="bg1"/>
              </a:solidFill>
            </a:endParaRPr>
          </a:p>
          <a:p>
            <a:r>
              <a:rPr lang="id-ID" sz="2800">
                <a:solidFill>
                  <a:schemeClr val="bg1"/>
                </a:solidFill>
              </a:rPr>
              <a:t>Consequat ac felis donec et</a:t>
            </a:r>
            <a:r>
              <a:rPr lang="en-US" sz="2800">
                <a:solidFill>
                  <a:schemeClr val="bg1"/>
                </a:solidFill>
              </a:rPr>
              <a:t>.</a:t>
            </a:r>
            <a:endParaRPr lang="id-ID" sz="280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25F675-2474-A5F3-AD4D-2203E3738C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984B9F9-7ED3-5E02-3374-1F94EEEE2D9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9065524-0942-2F09-CDD2-BC464905411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883824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5132706" y="832116"/>
            <a:ext cx="141154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>
                <a:latin typeface="+mj-lt"/>
              </a:rPr>
              <a:t>PARTNERSHIPS &amp; COLLABORATIONS</a:t>
            </a:r>
            <a:endParaRPr lang="id-ID" sz="8000">
              <a:latin typeface="+mj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A8603F3-B922-9A19-3E51-E2EF6F1FEF41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863C548F-584E-31A3-C9E5-B809DA63E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0165CCB-4DEE-EFC2-BA91-5478100698DF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North Bank</a:t>
              </a:r>
            </a:p>
            <a:p>
              <a:r>
                <a:rPr lang="en-US" sz="2800" b="1"/>
                <a:t>Finance</a:t>
              </a:r>
              <a:endParaRPr lang="id-ID" sz="2800" b="1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9A0A4017-2C93-41AC-E89A-94A5B8071C04}"/>
              </a:ext>
            </a:extLst>
          </p:cNvPr>
          <p:cNvSpPr txBox="1"/>
          <p:nvPr/>
        </p:nvSpPr>
        <p:spPr>
          <a:xfrm>
            <a:off x="18973800" y="941388"/>
            <a:ext cx="45206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800" b="1"/>
              <a:t>Building Trust </a:t>
            </a:r>
          </a:p>
          <a:p>
            <a:pPr algn="r"/>
            <a:r>
              <a:rPr lang="fr-FR" sz="2800" b="1"/>
              <a:t>Inspiring Growth</a:t>
            </a:r>
            <a:endParaRPr lang="id-ID" sz="2800" b="1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106277B-D26C-33DF-B413-C3D0D1994537}"/>
              </a:ext>
            </a:extLst>
          </p:cNvPr>
          <p:cNvSpPr txBox="1"/>
          <p:nvPr/>
        </p:nvSpPr>
        <p:spPr>
          <a:xfrm>
            <a:off x="7972426" y="3554998"/>
            <a:ext cx="84867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/>
              <a:t>Enhanced service offerings, expanded market reach, improved technology infrastructure.</a:t>
            </a:r>
            <a:endParaRPr lang="id-ID" sz="24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A61EB2-A371-9720-2717-5A1D0F50A1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153276-78E5-9253-C07B-2F256A5A51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86A2DA2-5F1A-6E3D-0161-2A9C885E2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907FE7E-2E00-4C2D-E4B1-C676022B838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6B49419-0E47-A5A3-BA50-1EFAE385D3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427414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A1D178-4D1D-62BC-BFA0-FBCAE43DA2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882648" y="2645254"/>
            <a:ext cx="866775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>
                <a:latin typeface="+mj-lt"/>
              </a:rPr>
              <a:t>Business Model</a:t>
            </a:r>
            <a:endParaRPr lang="id-ID" sz="11500">
              <a:latin typeface="+mj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71E034-481B-9098-C759-BE3E9D3411D4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FDAFD42-55DD-84D0-B362-D8B455CAC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66A126E-B1DD-FB6D-9865-FA19729C663A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North Bank</a:t>
              </a:r>
            </a:p>
            <a:p>
              <a:r>
                <a:rPr lang="en-US" sz="2800" b="1"/>
                <a:t>Finance</a:t>
              </a:r>
              <a:endParaRPr lang="id-ID" sz="2800" b="1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41D1792-1FE2-9EF0-7BCB-060F07269742}"/>
              </a:ext>
            </a:extLst>
          </p:cNvPr>
          <p:cNvSpPr txBox="1"/>
          <p:nvPr/>
        </p:nvSpPr>
        <p:spPr>
          <a:xfrm>
            <a:off x="15716250" y="11150978"/>
            <a:ext cx="36893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Transaction fees, subscription services, interest on loans, premium features.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46AEF5-7F0E-5A3A-6324-C0232D7510D3}"/>
              </a:ext>
            </a:extLst>
          </p:cNvPr>
          <p:cNvSpPr txBox="1"/>
          <p:nvPr/>
        </p:nvSpPr>
        <p:spPr>
          <a:xfrm>
            <a:off x="15716250" y="931562"/>
            <a:ext cx="36893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>
                <a:solidFill>
                  <a:schemeClr val="accent2"/>
                </a:solidFill>
              </a:rPr>
              <a:t>Revenue Streams</a:t>
            </a:r>
            <a:endParaRPr lang="id-ID" sz="5400">
              <a:solidFill>
                <a:schemeClr val="accent2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50D607-EADC-81CF-9F66-5C1AF0FA07BF}"/>
              </a:ext>
            </a:extLst>
          </p:cNvPr>
          <p:cNvSpPr txBox="1"/>
          <p:nvPr/>
        </p:nvSpPr>
        <p:spPr>
          <a:xfrm>
            <a:off x="20312063" y="931562"/>
            <a:ext cx="36893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>
                <a:solidFill>
                  <a:schemeClr val="accent2"/>
                </a:solidFill>
              </a:rPr>
              <a:t>Cost Structure</a:t>
            </a:r>
            <a:endParaRPr lang="id-ID" sz="5400">
              <a:solidFill>
                <a:schemeClr val="accent2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2AD591A-AEA3-35C5-FA21-33C525D2C538}"/>
              </a:ext>
            </a:extLst>
          </p:cNvPr>
          <p:cNvSpPr txBox="1"/>
          <p:nvPr/>
        </p:nvSpPr>
        <p:spPr>
          <a:xfrm>
            <a:off x="20312063" y="11150978"/>
            <a:ext cx="36893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Technology development, customer support, marketing, compliance.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C40C1B6-2646-9B7C-C3A5-8A26C1DC8040}"/>
              </a:ext>
            </a:extLst>
          </p:cNvPr>
          <p:cNvGrpSpPr/>
          <p:nvPr/>
        </p:nvGrpSpPr>
        <p:grpSpPr>
          <a:xfrm>
            <a:off x="8665869" y="5146883"/>
            <a:ext cx="3568696" cy="664670"/>
            <a:chOff x="1028704" y="5203120"/>
            <a:chExt cx="5105392" cy="76239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2BE0406-7E3D-51A6-DDB4-00AE9B935ABA}"/>
                </a:ext>
              </a:extLst>
            </p:cNvPr>
            <p:cNvSpPr/>
            <p:nvPr/>
          </p:nvSpPr>
          <p:spPr>
            <a:xfrm>
              <a:off x="1028704" y="5203120"/>
              <a:ext cx="2552696" cy="7623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LEARN</a:t>
              </a:r>
              <a:endParaRPr lang="id-ID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32E73D5-293F-0DF7-F682-E4097C3D6DE0}"/>
                </a:ext>
              </a:extLst>
            </p:cNvPr>
            <p:cNvSpPr/>
            <p:nvPr/>
          </p:nvSpPr>
          <p:spPr>
            <a:xfrm>
              <a:off x="3581400" y="5203120"/>
              <a:ext cx="2552696" cy="7623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MORE</a:t>
              </a:r>
              <a:endParaRPr lang="id-ID">
                <a:solidFill>
                  <a:schemeClr val="tx1"/>
                </a:solidFill>
              </a:endParaRPr>
            </a:p>
          </p:txBody>
        </p: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3D71D5B-1F23-B7F3-0FBD-E74A0CC5EDCE}"/>
              </a:ext>
            </a:extLst>
          </p:cNvPr>
          <p:cNvCxnSpPr/>
          <p:nvPr/>
        </p:nvCxnSpPr>
        <p:spPr>
          <a:xfrm>
            <a:off x="17451388" y="3327400"/>
            <a:ext cx="0" cy="723900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01E304B-2A9A-2E52-F341-B9F3716C4B36}"/>
              </a:ext>
            </a:extLst>
          </p:cNvPr>
          <p:cNvCxnSpPr/>
          <p:nvPr/>
        </p:nvCxnSpPr>
        <p:spPr>
          <a:xfrm>
            <a:off x="22109113" y="3327400"/>
            <a:ext cx="0" cy="7239000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FE1F3938-A741-469F-CD27-09EA7FCE1F95}"/>
              </a:ext>
            </a:extLst>
          </p:cNvPr>
          <p:cNvSpPr txBox="1"/>
          <p:nvPr/>
        </p:nvSpPr>
        <p:spPr>
          <a:xfrm>
            <a:off x="8624825" y="3630138"/>
            <a:ext cx="44796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/>
              <a:t>At elementum eu facilisis sed odio. Vel risus commodo viverra maecenas.</a:t>
            </a:r>
          </a:p>
        </p:txBody>
      </p:sp>
    </p:spTree>
    <p:extLst>
      <p:ext uri="{BB962C8B-B14F-4D97-AF65-F5344CB8AC3E}">
        <p14:creationId xmlns:p14="http://schemas.microsoft.com/office/powerpoint/2010/main" val="4159815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877888" y="1628909"/>
            <a:ext cx="12634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>
                <a:solidFill>
                  <a:schemeClr val="bg1"/>
                </a:solidFill>
                <a:latin typeface="+mj-lt"/>
              </a:rPr>
              <a:t>Enhancing User Experience</a:t>
            </a:r>
            <a:endParaRPr lang="id-ID" sz="9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B774A1-FA36-8BAC-D072-3B323F0E17C6}"/>
              </a:ext>
            </a:extLst>
          </p:cNvPr>
          <p:cNvSpPr txBox="1"/>
          <p:nvPr/>
        </p:nvSpPr>
        <p:spPr>
          <a:xfrm>
            <a:off x="913469" y="6362448"/>
            <a:ext cx="55994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bg1">
                    <a:lumMod val="95000"/>
                  </a:schemeClr>
                </a:solidFill>
              </a:rPr>
              <a:t>Optimize the user interface for various devices and screen sizes. </a:t>
            </a:r>
          </a:p>
          <a:p>
            <a:endParaRPr lang="en-US" sz="240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sz="2400">
                <a:solidFill>
                  <a:schemeClr val="bg1">
                    <a:lumMod val="95000"/>
                  </a:schemeClr>
                </a:solidFill>
              </a:rPr>
              <a:t>A responsive design ensures that the content is accessible and visually appealing on desktops, tablets, </a:t>
            </a:r>
          </a:p>
          <a:p>
            <a:r>
              <a:rPr lang="en-US" sz="2400">
                <a:solidFill>
                  <a:schemeClr val="bg1">
                    <a:lumMod val="95000"/>
                  </a:schemeClr>
                </a:solidFill>
              </a:rPr>
              <a:t>and smartphones. </a:t>
            </a:r>
          </a:p>
        </p:txBody>
      </p:sp>
      <p:sp>
        <p:nvSpPr>
          <p:cNvPr id="25" name="Graphic 10">
            <a:extLst>
              <a:ext uri="{FF2B5EF4-FFF2-40B4-BE49-F238E27FC236}">
                <a16:creationId xmlns:a16="http://schemas.microsoft.com/office/drawing/2014/main" id="{429F2F9D-817D-F311-EB77-1C4DBC08A432}"/>
              </a:ext>
            </a:extLst>
          </p:cNvPr>
          <p:cNvSpPr/>
          <p:nvPr/>
        </p:nvSpPr>
        <p:spPr>
          <a:xfrm>
            <a:off x="20203751" y="14039508"/>
            <a:ext cx="3338292" cy="6797324"/>
          </a:xfrm>
          <a:custGeom>
            <a:avLst/>
            <a:gdLst>
              <a:gd name="connsiteX0" fmla="*/ 1029354 w 1029747"/>
              <a:gd name="connsiteY0" fmla="*/ 112589 h 2096738"/>
              <a:gd name="connsiteX1" fmla="*/ 1029354 w 1029747"/>
              <a:gd name="connsiteY1" fmla="*/ 1983204 h 2096738"/>
              <a:gd name="connsiteX2" fmla="*/ 916293 w 1029747"/>
              <a:gd name="connsiteY2" fmla="*/ 2096266 h 2096738"/>
              <a:gd name="connsiteX3" fmla="*/ 112668 w 1029747"/>
              <a:gd name="connsiteY3" fmla="*/ 2096266 h 2096738"/>
              <a:gd name="connsiteX4" fmla="*/ -393 w 1029747"/>
              <a:gd name="connsiteY4" fmla="*/ 1983204 h 2096738"/>
              <a:gd name="connsiteX5" fmla="*/ -393 w 1029747"/>
              <a:gd name="connsiteY5" fmla="*/ 112589 h 2096738"/>
              <a:gd name="connsiteX6" fmla="*/ 112668 w 1029747"/>
              <a:gd name="connsiteY6" fmla="*/ -472 h 2096738"/>
              <a:gd name="connsiteX7" fmla="*/ 239351 w 1029747"/>
              <a:gd name="connsiteY7" fmla="*/ -472 h 2096738"/>
              <a:gd name="connsiteX8" fmla="*/ 257353 w 1029747"/>
              <a:gd name="connsiteY8" fmla="*/ 12767 h 2096738"/>
              <a:gd name="connsiteX9" fmla="*/ 278118 w 1029747"/>
              <a:gd name="connsiteY9" fmla="*/ 78013 h 2096738"/>
              <a:gd name="connsiteX10" fmla="*/ 296120 w 1029747"/>
              <a:gd name="connsiteY10" fmla="*/ 91253 h 2096738"/>
              <a:gd name="connsiteX11" fmla="*/ 732936 w 1029747"/>
              <a:gd name="connsiteY11" fmla="*/ 91253 h 2096738"/>
              <a:gd name="connsiteX12" fmla="*/ 750939 w 1029747"/>
              <a:gd name="connsiteY12" fmla="*/ 78013 h 2096738"/>
              <a:gd name="connsiteX13" fmla="*/ 771703 w 1029747"/>
              <a:gd name="connsiteY13" fmla="*/ 12767 h 2096738"/>
              <a:gd name="connsiteX14" fmla="*/ 789705 w 1029747"/>
              <a:gd name="connsiteY14" fmla="*/ -472 h 2096738"/>
              <a:gd name="connsiteX15" fmla="*/ 916388 w 1029747"/>
              <a:gd name="connsiteY15" fmla="*/ -472 h 2096738"/>
              <a:gd name="connsiteX16" fmla="*/ 1029354 w 1029747"/>
              <a:gd name="connsiteY16" fmla="*/ 112589 h 209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29747" h="2096738">
                <a:moveTo>
                  <a:pt x="1029354" y="112589"/>
                </a:moveTo>
                <a:lnTo>
                  <a:pt x="1029354" y="1983204"/>
                </a:lnTo>
                <a:cubicBezTo>
                  <a:pt x="1029202" y="2045584"/>
                  <a:pt x="978672" y="2096114"/>
                  <a:pt x="916293" y="2096266"/>
                </a:cubicBezTo>
                <a:lnTo>
                  <a:pt x="112668" y="2096266"/>
                </a:lnTo>
                <a:cubicBezTo>
                  <a:pt x="50289" y="2096114"/>
                  <a:pt x="-241" y="2045584"/>
                  <a:pt x="-393" y="1983204"/>
                </a:cubicBezTo>
                <a:lnTo>
                  <a:pt x="-393" y="112589"/>
                </a:lnTo>
                <a:cubicBezTo>
                  <a:pt x="-241" y="50210"/>
                  <a:pt x="50289" y="-320"/>
                  <a:pt x="112668" y="-472"/>
                </a:cubicBezTo>
                <a:lnTo>
                  <a:pt x="239351" y="-472"/>
                </a:lnTo>
                <a:cubicBezTo>
                  <a:pt x="247580" y="-415"/>
                  <a:pt x="254838" y="4928"/>
                  <a:pt x="257353" y="12767"/>
                </a:cubicBezTo>
                <a:lnTo>
                  <a:pt x="278118" y="78013"/>
                </a:lnTo>
                <a:cubicBezTo>
                  <a:pt x="280632" y="85853"/>
                  <a:pt x="287890" y="91196"/>
                  <a:pt x="296120" y="91253"/>
                </a:cubicBezTo>
                <a:lnTo>
                  <a:pt x="732936" y="91253"/>
                </a:lnTo>
                <a:cubicBezTo>
                  <a:pt x="741166" y="91196"/>
                  <a:pt x="748424" y="85853"/>
                  <a:pt x="750939" y="78013"/>
                </a:cubicBezTo>
                <a:lnTo>
                  <a:pt x="771703" y="12767"/>
                </a:lnTo>
                <a:cubicBezTo>
                  <a:pt x="774218" y="4928"/>
                  <a:pt x="781476" y="-415"/>
                  <a:pt x="789705" y="-472"/>
                </a:cubicBezTo>
                <a:lnTo>
                  <a:pt x="916388" y="-472"/>
                </a:lnTo>
                <a:cubicBezTo>
                  <a:pt x="978729" y="-263"/>
                  <a:pt x="1029202" y="50248"/>
                  <a:pt x="1029354" y="112589"/>
                </a:cubicBezTo>
                <a:close/>
              </a:path>
            </a:pathLst>
          </a:custGeom>
          <a:solidFill>
            <a:srgbClr val="1A1A1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CFBC4E1-3593-62DF-1722-A115BD59B24D}"/>
              </a:ext>
            </a:extLst>
          </p:cNvPr>
          <p:cNvGrpSpPr/>
          <p:nvPr/>
        </p:nvGrpSpPr>
        <p:grpSpPr>
          <a:xfrm>
            <a:off x="1030288" y="11813793"/>
            <a:ext cx="3905778" cy="954107"/>
            <a:chOff x="1805940" y="808293"/>
            <a:chExt cx="3905778" cy="954107"/>
          </a:xfrm>
        </p:grpSpPr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44B2B9B0-07EB-A28B-BA73-4168E56A5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30E9361-AD21-0D17-885D-1C187E0E7702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pic>
        <p:nvPicPr>
          <p:cNvPr id="9220" name="Graphic 9219" descr="Stopwatch with solid fill">
            <a:extLst>
              <a:ext uri="{FF2B5EF4-FFF2-40B4-BE49-F238E27FC236}">
                <a16:creationId xmlns:a16="http://schemas.microsoft.com/office/drawing/2014/main" id="{9868AC7E-B28E-2B9F-9F1A-270999E340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229020" y="4366015"/>
            <a:ext cx="1086460" cy="1086460"/>
          </a:xfrm>
          <a:prstGeom prst="rect">
            <a:avLst/>
          </a:prstGeom>
        </p:spPr>
      </p:pic>
      <p:pic>
        <p:nvPicPr>
          <p:cNvPr id="9223" name="Graphic 9222" descr="Illustrator with solid fill">
            <a:extLst>
              <a:ext uri="{FF2B5EF4-FFF2-40B4-BE49-F238E27FC236}">
                <a16:creationId xmlns:a16="http://schemas.microsoft.com/office/drawing/2014/main" id="{5C777D70-7808-247E-234F-DC20D45BBD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234278" y="5566452"/>
            <a:ext cx="1259253" cy="1259250"/>
          </a:xfrm>
          <a:prstGeom prst="rect">
            <a:avLst/>
          </a:prstGeom>
        </p:spPr>
      </p:pic>
      <p:sp>
        <p:nvSpPr>
          <p:cNvPr id="9227" name="TextBox 9226">
            <a:extLst>
              <a:ext uri="{FF2B5EF4-FFF2-40B4-BE49-F238E27FC236}">
                <a16:creationId xmlns:a16="http://schemas.microsoft.com/office/drawing/2014/main" id="{9BEA4AA4-C59E-5F05-A105-1A0B6F511575}"/>
              </a:ext>
            </a:extLst>
          </p:cNvPr>
          <p:cNvSpPr txBox="1"/>
          <p:nvPr/>
        </p:nvSpPr>
        <p:spPr>
          <a:xfrm>
            <a:off x="21302132" y="4271357"/>
            <a:ext cx="203543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000">
                <a:solidFill>
                  <a:schemeClr val="bg1"/>
                </a:solidFill>
              </a:rPr>
              <a:t>24/7 </a:t>
            </a:r>
            <a:endParaRPr lang="en-US" sz="4000">
              <a:solidFill>
                <a:schemeClr val="bg1"/>
              </a:solidFill>
            </a:endParaRPr>
          </a:p>
          <a:p>
            <a:r>
              <a:rPr lang="id-ID" sz="2000">
                <a:solidFill>
                  <a:schemeClr val="bg1"/>
                </a:solidFill>
              </a:rPr>
              <a:t>CUSTOMER</a:t>
            </a:r>
            <a:endParaRPr lang="en-US" sz="2000">
              <a:solidFill>
                <a:schemeClr val="bg1"/>
              </a:solidFill>
            </a:endParaRPr>
          </a:p>
          <a:p>
            <a:r>
              <a:rPr lang="id-ID" sz="2000">
                <a:solidFill>
                  <a:schemeClr val="bg1"/>
                </a:solidFill>
              </a:rPr>
              <a:t>SUPPORT</a:t>
            </a:r>
          </a:p>
        </p:txBody>
      </p:sp>
      <p:sp>
        <p:nvSpPr>
          <p:cNvPr id="9229" name="TextBox 9228">
            <a:extLst>
              <a:ext uri="{FF2B5EF4-FFF2-40B4-BE49-F238E27FC236}">
                <a16:creationId xmlns:a16="http://schemas.microsoft.com/office/drawing/2014/main" id="{A5455271-6227-1C66-8D2F-E0AD7FC1E7DB}"/>
              </a:ext>
            </a:extLst>
          </p:cNvPr>
          <p:cNvSpPr txBox="1"/>
          <p:nvPr/>
        </p:nvSpPr>
        <p:spPr>
          <a:xfrm>
            <a:off x="13560674" y="5503580"/>
            <a:ext cx="176355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Clean, modern design </a:t>
            </a:r>
            <a:endParaRPr lang="id-ID" sz="2800"/>
          </a:p>
        </p:txBody>
      </p:sp>
      <p:sp>
        <p:nvSpPr>
          <p:cNvPr id="9236" name="TextBox 9235">
            <a:extLst>
              <a:ext uri="{FF2B5EF4-FFF2-40B4-BE49-F238E27FC236}">
                <a16:creationId xmlns:a16="http://schemas.microsoft.com/office/drawing/2014/main" id="{78EE4358-A530-0C58-C636-082318789FB0}"/>
              </a:ext>
            </a:extLst>
          </p:cNvPr>
          <p:cNvSpPr txBox="1"/>
          <p:nvPr/>
        </p:nvSpPr>
        <p:spPr>
          <a:xfrm>
            <a:off x="18973800" y="941388"/>
            <a:ext cx="45206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800">
                <a:solidFill>
                  <a:schemeClr val="bg1"/>
                </a:solidFill>
              </a:rPr>
              <a:t>Empowering Your Financial Future</a:t>
            </a:r>
          </a:p>
        </p:txBody>
      </p:sp>
      <p:grpSp>
        <p:nvGrpSpPr>
          <p:cNvPr id="9237" name="Group 9236">
            <a:extLst>
              <a:ext uri="{FF2B5EF4-FFF2-40B4-BE49-F238E27FC236}">
                <a16:creationId xmlns:a16="http://schemas.microsoft.com/office/drawing/2014/main" id="{CB1C79C0-15A0-0703-AB19-911515D07B73}"/>
              </a:ext>
            </a:extLst>
          </p:cNvPr>
          <p:cNvGrpSpPr/>
          <p:nvPr/>
        </p:nvGrpSpPr>
        <p:grpSpPr>
          <a:xfrm rot="5400000">
            <a:off x="7828300" y="3276073"/>
            <a:ext cx="1150775" cy="1137541"/>
            <a:chOff x="8364309" y="4063834"/>
            <a:chExt cx="1150775" cy="1137541"/>
          </a:xfrm>
        </p:grpSpPr>
        <p:sp>
          <p:nvSpPr>
            <p:cNvPr id="9238" name="Rectangle 9237">
              <a:extLst>
                <a:ext uri="{FF2B5EF4-FFF2-40B4-BE49-F238E27FC236}">
                  <a16:creationId xmlns:a16="http://schemas.microsoft.com/office/drawing/2014/main" id="{004C7ABC-4612-D84D-65D0-2A262B474183}"/>
                </a:ext>
              </a:extLst>
            </p:cNvPr>
            <p:cNvSpPr/>
            <p:nvPr/>
          </p:nvSpPr>
          <p:spPr>
            <a:xfrm>
              <a:off x="8540885" y="4435813"/>
              <a:ext cx="603115" cy="6031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239" name="Freeform: Shape 9238">
              <a:extLst>
                <a:ext uri="{FF2B5EF4-FFF2-40B4-BE49-F238E27FC236}">
                  <a16:creationId xmlns:a16="http://schemas.microsoft.com/office/drawing/2014/main" id="{624B556B-A6E6-3A67-0C2D-111C37A1D042}"/>
                </a:ext>
              </a:extLst>
            </p:cNvPr>
            <p:cNvSpPr/>
            <p:nvPr/>
          </p:nvSpPr>
          <p:spPr>
            <a:xfrm rot="13500000">
              <a:off x="8370926" y="4057217"/>
              <a:ext cx="1137541" cy="1150775"/>
            </a:xfrm>
            <a:custGeom>
              <a:avLst/>
              <a:gdLst>
                <a:gd name="connsiteX0" fmla="*/ 339803 w 743106"/>
                <a:gd name="connsiteY0" fmla="*/ 0 h 751751"/>
                <a:gd name="connsiteX1" fmla="*/ 403303 w 743106"/>
                <a:gd name="connsiteY1" fmla="*/ 0 h 751751"/>
                <a:gd name="connsiteX2" fmla="*/ 403303 w 743106"/>
                <a:gd name="connsiteY2" fmla="*/ 630197 h 751751"/>
                <a:gd name="connsiteX3" fmla="*/ 698205 w 743106"/>
                <a:gd name="connsiteY3" fmla="*/ 335295 h 751751"/>
                <a:gd name="connsiteX4" fmla="*/ 743106 w 743106"/>
                <a:gd name="connsiteY4" fmla="*/ 380196 h 751751"/>
                <a:gd name="connsiteX5" fmla="*/ 416454 w 743106"/>
                <a:gd name="connsiteY5" fmla="*/ 706849 h 751751"/>
                <a:gd name="connsiteX6" fmla="*/ 416454 w 743106"/>
                <a:gd name="connsiteY6" fmla="*/ 706849 h 751751"/>
                <a:gd name="connsiteX7" fmla="*/ 371553 w 743106"/>
                <a:gd name="connsiteY7" fmla="*/ 751751 h 751751"/>
                <a:gd name="connsiteX8" fmla="*/ 0 w 743106"/>
                <a:gd name="connsiteY8" fmla="*/ 380198 h 751751"/>
                <a:gd name="connsiteX9" fmla="*/ 44901 w 743106"/>
                <a:gd name="connsiteY9" fmla="*/ 335297 h 751751"/>
                <a:gd name="connsiteX10" fmla="*/ 339803 w 743106"/>
                <a:gd name="connsiteY10" fmla="*/ 630198 h 75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3106" h="751751">
                  <a:moveTo>
                    <a:pt x="339803" y="0"/>
                  </a:moveTo>
                  <a:lnTo>
                    <a:pt x="403303" y="0"/>
                  </a:lnTo>
                  <a:lnTo>
                    <a:pt x="403303" y="630197"/>
                  </a:lnTo>
                  <a:lnTo>
                    <a:pt x="698205" y="335295"/>
                  </a:lnTo>
                  <a:lnTo>
                    <a:pt x="743106" y="380196"/>
                  </a:lnTo>
                  <a:lnTo>
                    <a:pt x="416454" y="706849"/>
                  </a:lnTo>
                  <a:lnTo>
                    <a:pt x="416454" y="706849"/>
                  </a:lnTo>
                  <a:lnTo>
                    <a:pt x="371553" y="751751"/>
                  </a:lnTo>
                  <a:lnTo>
                    <a:pt x="0" y="380198"/>
                  </a:lnTo>
                  <a:lnTo>
                    <a:pt x="44901" y="335297"/>
                  </a:lnTo>
                  <a:lnTo>
                    <a:pt x="339803" y="6301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00F41-0E9F-D5F8-3372-3DD547781B3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966E1AD-2598-DFA9-9359-A15B2646A5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17A727-ED3F-78DB-181A-8A2E1123592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52D943D-CB71-4A74-7682-1D3BA233AA6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675584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CC1F014-2D3A-5E96-6B53-A120AF0638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864396" y="2594062"/>
            <a:ext cx="1090929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>
                <a:latin typeface="+mj-lt"/>
              </a:rPr>
              <a:t>SECURITY MEASURES</a:t>
            </a:r>
            <a:endParaRPr lang="id-ID" sz="960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B774A1-FA36-8BAC-D072-3B323F0E17C6}"/>
              </a:ext>
            </a:extLst>
          </p:cNvPr>
          <p:cNvSpPr txBox="1"/>
          <p:nvPr/>
        </p:nvSpPr>
        <p:spPr>
          <a:xfrm>
            <a:off x="2127566" y="6426388"/>
            <a:ext cx="964612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/>
              <a:t>End-to-end Encryption</a:t>
            </a:r>
          </a:p>
          <a:p>
            <a:endParaRPr lang="en-US" sz="4400"/>
          </a:p>
          <a:p>
            <a:r>
              <a:rPr lang="en-US" sz="4400"/>
              <a:t>Multi-factor Authentication</a:t>
            </a:r>
          </a:p>
          <a:p>
            <a:endParaRPr lang="en-US" sz="4400"/>
          </a:p>
          <a:p>
            <a:r>
              <a:rPr lang="id-ID" sz="4400"/>
              <a:t>AI-Driven Fraud Detection</a:t>
            </a:r>
            <a:endParaRPr lang="en-US" sz="4400"/>
          </a:p>
          <a:p>
            <a:endParaRPr lang="en-US" sz="4400"/>
          </a:p>
          <a:p>
            <a:r>
              <a:rPr lang="id-ID" sz="4400"/>
              <a:t>Secure Infrastructure</a:t>
            </a:r>
            <a:endParaRPr lang="en-US" sz="4400"/>
          </a:p>
          <a:p>
            <a:endParaRPr lang="en-US" sz="4400"/>
          </a:p>
          <a:p>
            <a:r>
              <a:rPr lang="id-ID" sz="4400"/>
              <a:t>Regulatory Compliance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CADB22E-DDF8-F2FD-DB86-666213E6F74B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7BCE099-130D-8CC6-17DE-0B4AF24AC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43F5AEE-37BB-30A9-662D-61B2EB7BB156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North Bank</a:t>
              </a:r>
            </a:p>
            <a:p>
              <a:r>
                <a:rPr lang="en-US" sz="2800" b="1"/>
                <a:t>Finance</a:t>
              </a:r>
              <a:endParaRPr lang="id-ID" sz="2800" b="1"/>
            </a:p>
          </p:txBody>
        </p:sp>
      </p:grpSp>
      <p:pic>
        <p:nvPicPr>
          <p:cNvPr id="13" name="Graphic 12" descr="Badge with solid fill">
            <a:extLst>
              <a:ext uri="{FF2B5EF4-FFF2-40B4-BE49-F238E27FC236}">
                <a16:creationId xmlns:a16="http://schemas.microsoft.com/office/drawing/2014/main" id="{3B67DE0C-97C7-DAD0-35AC-29DC02E563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0454" y="7749022"/>
            <a:ext cx="914400" cy="914400"/>
          </a:xfrm>
          <a:prstGeom prst="rect">
            <a:avLst/>
          </a:prstGeom>
        </p:spPr>
      </p:pic>
      <p:pic>
        <p:nvPicPr>
          <p:cNvPr id="15" name="Graphic 14" descr="Badge 3 with solid fill">
            <a:extLst>
              <a:ext uri="{FF2B5EF4-FFF2-40B4-BE49-F238E27FC236}">
                <a16:creationId xmlns:a16="http://schemas.microsoft.com/office/drawing/2014/main" id="{F3A296DD-BFBB-710B-735D-530C536580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0454" y="9098283"/>
            <a:ext cx="914400" cy="914400"/>
          </a:xfrm>
          <a:prstGeom prst="rect">
            <a:avLst/>
          </a:prstGeom>
        </p:spPr>
      </p:pic>
      <p:pic>
        <p:nvPicPr>
          <p:cNvPr id="17" name="Graphic 16" descr="Badge 4 with solid fill">
            <a:extLst>
              <a:ext uri="{FF2B5EF4-FFF2-40B4-BE49-F238E27FC236}">
                <a16:creationId xmlns:a16="http://schemas.microsoft.com/office/drawing/2014/main" id="{53B54DB9-64A5-4497-A51A-719D72C188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0454" y="10447543"/>
            <a:ext cx="914400" cy="914400"/>
          </a:xfrm>
          <a:prstGeom prst="rect">
            <a:avLst/>
          </a:prstGeom>
        </p:spPr>
      </p:pic>
      <p:pic>
        <p:nvPicPr>
          <p:cNvPr id="19" name="Graphic 18" descr="Badge 5 with solid fill">
            <a:extLst>
              <a:ext uri="{FF2B5EF4-FFF2-40B4-BE49-F238E27FC236}">
                <a16:creationId xmlns:a16="http://schemas.microsoft.com/office/drawing/2014/main" id="{65A8181C-89AD-E4E8-1308-2958AAC100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30454" y="11796806"/>
            <a:ext cx="914400" cy="914400"/>
          </a:xfrm>
          <a:prstGeom prst="rect">
            <a:avLst/>
          </a:prstGeom>
        </p:spPr>
      </p:pic>
      <p:pic>
        <p:nvPicPr>
          <p:cNvPr id="21" name="Graphic 20" descr="Badge 1 with solid fill">
            <a:extLst>
              <a:ext uri="{FF2B5EF4-FFF2-40B4-BE49-F238E27FC236}">
                <a16:creationId xmlns:a16="http://schemas.microsoft.com/office/drawing/2014/main" id="{503EC7A2-5377-0526-D377-2A6692F1A7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30454" y="6399762"/>
            <a:ext cx="914400" cy="9144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035C0A20-80C1-CF99-192B-FA7FCF91A70C}"/>
              </a:ext>
            </a:extLst>
          </p:cNvPr>
          <p:cNvGrpSpPr/>
          <p:nvPr/>
        </p:nvGrpSpPr>
        <p:grpSpPr>
          <a:xfrm>
            <a:off x="1030288" y="7531592"/>
            <a:ext cx="9142412" cy="4047782"/>
            <a:chOff x="1030288" y="7531592"/>
            <a:chExt cx="9142412" cy="4047782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E8571AC-0911-682E-5D3C-A08A6D917CF1}"/>
                </a:ext>
              </a:extLst>
            </p:cNvPr>
            <p:cNvCxnSpPr/>
            <p:nvPr/>
          </p:nvCxnSpPr>
          <p:spPr>
            <a:xfrm>
              <a:off x="1030288" y="7531592"/>
              <a:ext cx="91424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3D3696B-C0D0-E268-75D5-7B24B8226DEE}"/>
                </a:ext>
              </a:extLst>
            </p:cNvPr>
            <p:cNvCxnSpPr/>
            <p:nvPr/>
          </p:nvCxnSpPr>
          <p:spPr>
            <a:xfrm>
              <a:off x="1030288" y="8880853"/>
              <a:ext cx="91424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D7355BE-C405-A14E-CFF0-E4476B6E4410}"/>
                </a:ext>
              </a:extLst>
            </p:cNvPr>
            <p:cNvCxnSpPr/>
            <p:nvPr/>
          </p:nvCxnSpPr>
          <p:spPr>
            <a:xfrm>
              <a:off x="1030288" y="10230113"/>
              <a:ext cx="91424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C9B8B4B-ACD6-CDFD-1920-0B6BB25DD89D}"/>
                </a:ext>
              </a:extLst>
            </p:cNvPr>
            <p:cNvCxnSpPr/>
            <p:nvPr/>
          </p:nvCxnSpPr>
          <p:spPr>
            <a:xfrm>
              <a:off x="1030288" y="11579374"/>
              <a:ext cx="91424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B058144-1572-5076-F57B-2BDA8AB2ABED}"/>
              </a:ext>
            </a:extLst>
          </p:cNvPr>
          <p:cNvGrpSpPr/>
          <p:nvPr/>
        </p:nvGrpSpPr>
        <p:grpSpPr>
          <a:xfrm>
            <a:off x="13768600" y="8318778"/>
            <a:ext cx="1559009" cy="1559009"/>
            <a:chOff x="14131271" y="6253773"/>
            <a:chExt cx="1559009" cy="155900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ECEA763-D01E-D068-058F-7D8B74BACA0C}"/>
                </a:ext>
              </a:extLst>
            </p:cNvPr>
            <p:cNvSpPr/>
            <p:nvPr/>
          </p:nvSpPr>
          <p:spPr>
            <a:xfrm>
              <a:off x="14131271" y="6253773"/>
              <a:ext cx="1559009" cy="15590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49" name="Graphic 48" descr="Shield Tick with solid fill">
              <a:extLst>
                <a:ext uri="{FF2B5EF4-FFF2-40B4-BE49-F238E27FC236}">
                  <a16:creationId xmlns:a16="http://schemas.microsoft.com/office/drawing/2014/main" id="{BEA64BFD-6C73-3C5F-EC7A-C1DC35031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4453576" y="6576078"/>
              <a:ext cx="914400" cy="914400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AFE5F8-547C-5AA3-A435-58F20C6F45F3}"/>
              </a:ext>
            </a:extLst>
          </p:cNvPr>
          <p:cNvGrpSpPr/>
          <p:nvPr/>
        </p:nvGrpSpPr>
        <p:grpSpPr>
          <a:xfrm>
            <a:off x="14871745" y="2112236"/>
            <a:ext cx="1559009" cy="1559009"/>
            <a:chOff x="13765973" y="2271757"/>
            <a:chExt cx="1559009" cy="1559009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51058D70-9588-F646-F849-785AE1375ED2}"/>
                </a:ext>
              </a:extLst>
            </p:cNvPr>
            <p:cNvSpPr/>
            <p:nvPr/>
          </p:nvSpPr>
          <p:spPr>
            <a:xfrm>
              <a:off x="13765973" y="2271757"/>
              <a:ext cx="1559009" cy="15590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51" name="Graphic 50" descr="Lock with solid fill">
              <a:extLst>
                <a:ext uri="{FF2B5EF4-FFF2-40B4-BE49-F238E27FC236}">
                  <a16:creationId xmlns:a16="http://schemas.microsoft.com/office/drawing/2014/main" id="{6C54B960-7F3D-1BAB-5CB7-EBB3ECD18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4088278" y="2594062"/>
              <a:ext cx="914400" cy="91440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983F97C-99C2-5714-3BC3-15CE4AEE49AD}"/>
              </a:ext>
            </a:extLst>
          </p:cNvPr>
          <p:cNvGrpSpPr/>
          <p:nvPr/>
        </p:nvGrpSpPr>
        <p:grpSpPr>
          <a:xfrm>
            <a:off x="20204792" y="4360914"/>
            <a:ext cx="1559009" cy="1559009"/>
            <a:chOff x="20106586" y="3718888"/>
            <a:chExt cx="1559009" cy="1559009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0B3DAFF-FE70-B6B2-F0B1-88BD2656B323}"/>
                </a:ext>
              </a:extLst>
            </p:cNvPr>
            <p:cNvSpPr/>
            <p:nvPr/>
          </p:nvSpPr>
          <p:spPr>
            <a:xfrm>
              <a:off x="20106586" y="3718888"/>
              <a:ext cx="1559009" cy="15590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55" name="Graphic 54" descr="Key with solid fill">
              <a:extLst>
                <a:ext uri="{FF2B5EF4-FFF2-40B4-BE49-F238E27FC236}">
                  <a16:creationId xmlns:a16="http://schemas.microsoft.com/office/drawing/2014/main" id="{AF836BD5-E2DA-807C-D123-E21773F83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20428891" y="4041193"/>
              <a:ext cx="914400" cy="914400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B0C1728-7177-BCFE-1716-20C75049A9A0}"/>
              </a:ext>
            </a:extLst>
          </p:cNvPr>
          <p:cNvGrpSpPr/>
          <p:nvPr/>
        </p:nvGrpSpPr>
        <p:grpSpPr>
          <a:xfrm>
            <a:off x="14280204" y="3671245"/>
            <a:ext cx="8013865" cy="7685185"/>
            <a:chOff x="14280204" y="3671245"/>
            <a:chExt cx="8013865" cy="7685185"/>
          </a:xfrm>
          <a:solidFill>
            <a:schemeClr val="accent2"/>
          </a:solidFill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749F9EE-94C0-E1AC-2FCF-A0E6AF2F0102}"/>
                </a:ext>
              </a:extLst>
            </p:cNvPr>
            <p:cNvSpPr/>
            <p:nvPr/>
          </p:nvSpPr>
          <p:spPr>
            <a:xfrm>
              <a:off x="14280204" y="3671245"/>
              <a:ext cx="530268" cy="5302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70E7D24-20E1-8D85-D94A-BD3CB5B06069}"/>
                </a:ext>
              </a:extLst>
            </p:cNvPr>
            <p:cNvSpPr/>
            <p:nvPr/>
          </p:nvSpPr>
          <p:spPr>
            <a:xfrm>
              <a:off x="21763801" y="3826572"/>
              <a:ext cx="530268" cy="5302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29F21E3-F91B-4503-BD7D-AFC8734508DC}"/>
                </a:ext>
              </a:extLst>
            </p:cNvPr>
            <p:cNvSpPr/>
            <p:nvPr/>
          </p:nvSpPr>
          <p:spPr>
            <a:xfrm>
              <a:off x="15386115" y="10826162"/>
              <a:ext cx="530268" cy="5302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D11697F-7E3B-41B8-4D38-B3B120C9690E}"/>
                </a:ext>
              </a:extLst>
            </p:cNvPr>
            <p:cNvSpPr/>
            <p:nvPr/>
          </p:nvSpPr>
          <p:spPr>
            <a:xfrm>
              <a:off x="21026067" y="9254408"/>
              <a:ext cx="530268" cy="5302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055903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447C497-E81F-5FBB-15E9-F327666A75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90">
            <a:fgClr>
              <a:srgbClr val="003C30"/>
            </a:fgClr>
            <a:bgClr>
              <a:schemeClr val="bg1"/>
            </a:bgClr>
          </a:pattFill>
        </p:spPr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12519029" y="850849"/>
            <a:ext cx="109092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>
                <a:solidFill>
                  <a:srgbClr val="EFFF3D"/>
                </a:solidFill>
                <a:latin typeface="+mj-lt"/>
              </a:rPr>
              <a:t>INDUSTRY KNOWLEDGE</a:t>
            </a:r>
            <a:endParaRPr lang="id-ID" sz="8000">
              <a:solidFill>
                <a:srgbClr val="EFFF3D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4DB75B1-9DBF-3B1A-AAF6-F90B86D1E738}"/>
              </a:ext>
            </a:extLst>
          </p:cNvPr>
          <p:cNvGrpSpPr/>
          <p:nvPr/>
        </p:nvGrpSpPr>
        <p:grpSpPr>
          <a:xfrm>
            <a:off x="1030288" y="1096240"/>
            <a:ext cx="3550053" cy="1151262"/>
            <a:chOff x="1805940" y="854419"/>
            <a:chExt cx="3550053" cy="1151262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6983C192-9051-1CB4-6FD4-D5E7546C9B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854419"/>
              <a:ext cx="1211580" cy="1025183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EC970F3-088C-3F54-F312-B526A7F46ACB}"/>
                </a:ext>
              </a:extLst>
            </p:cNvPr>
            <p:cNvSpPr txBox="1"/>
            <p:nvPr/>
          </p:nvSpPr>
          <p:spPr>
            <a:xfrm>
              <a:off x="3246120" y="1051574"/>
              <a:ext cx="2109873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1B774A1-FA36-8BAC-D072-3B323F0E17C6}"/>
              </a:ext>
            </a:extLst>
          </p:cNvPr>
          <p:cNvSpPr txBox="1"/>
          <p:nvPr/>
        </p:nvSpPr>
        <p:spPr>
          <a:xfrm>
            <a:off x="928688" y="8455136"/>
            <a:ext cx="1608264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>
                <a:solidFill>
                  <a:schemeClr val="bg1">
                    <a:lumMod val="95000"/>
                  </a:schemeClr>
                </a:solidFill>
              </a:rPr>
              <a:t>The rise of decentralized finance (DeFi) is reshaping the industry.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DFFCBE4-B5E5-EC6F-512E-385DEB80A2A5}"/>
              </a:ext>
            </a:extLst>
          </p:cNvPr>
          <p:cNvSpPr/>
          <p:nvPr/>
        </p:nvSpPr>
        <p:spPr>
          <a:xfrm rot="13500000">
            <a:off x="8401238" y="11526442"/>
            <a:ext cx="1137541" cy="1150775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393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AF9A5B7D-1734-7A0F-F612-D982FC1D8694}"/>
              </a:ext>
            </a:extLst>
          </p:cNvPr>
          <p:cNvSpPr txBox="1"/>
          <p:nvPr/>
        </p:nvSpPr>
        <p:spPr>
          <a:xfrm>
            <a:off x="851535" y="2672834"/>
            <a:ext cx="1133887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9600">
                <a:latin typeface="+mj-lt"/>
              </a:rPr>
              <a:t>What Our Customers Say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593012-0A4D-3178-5331-4B8382EA8C04}"/>
              </a:ext>
            </a:extLst>
          </p:cNvPr>
          <p:cNvSpPr txBox="1"/>
          <p:nvPr/>
        </p:nvSpPr>
        <p:spPr>
          <a:xfrm>
            <a:off x="15179358" y="2903220"/>
            <a:ext cx="854932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>
                <a:solidFill>
                  <a:schemeClr val="tx1">
                    <a:lumMod val="90000"/>
                    <a:lumOff val="10000"/>
                  </a:schemeClr>
                </a:solidFill>
              </a:rPr>
              <a:t>Duis aute irure dolor in reprehenderit in voluptate velit esse cillum dolore eu fugiat nulla pariatur. Excepteur sint occaecat cupidatat non</a:t>
            </a:r>
            <a:r>
              <a:rPr lang="en-US" sz="280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id-ID" sz="280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01B63AA-29DA-1DDE-99E2-E6763C865A37}"/>
              </a:ext>
            </a:extLst>
          </p:cNvPr>
          <p:cNvGrpSpPr/>
          <p:nvPr/>
        </p:nvGrpSpPr>
        <p:grpSpPr>
          <a:xfrm>
            <a:off x="15179358" y="4610041"/>
            <a:ext cx="3568696" cy="664670"/>
            <a:chOff x="1028704" y="5203120"/>
            <a:chExt cx="5105392" cy="76239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82A9A13-97B1-6805-6C4D-13B446ADBF55}"/>
                </a:ext>
              </a:extLst>
            </p:cNvPr>
            <p:cNvSpPr/>
            <p:nvPr/>
          </p:nvSpPr>
          <p:spPr>
            <a:xfrm>
              <a:off x="1028704" y="5203120"/>
              <a:ext cx="2552696" cy="7623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/>
                <a:t>LEARN</a:t>
              </a:r>
              <a:endParaRPr lang="id-ID" sz="20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A844A37-7C5C-742E-2084-C204F0491AE6}"/>
                </a:ext>
              </a:extLst>
            </p:cNvPr>
            <p:cNvSpPr/>
            <p:nvPr/>
          </p:nvSpPr>
          <p:spPr>
            <a:xfrm>
              <a:off x="3581400" y="5203120"/>
              <a:ext cx="2552696" cy="76239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MORE</a:t>
              </a:r>
              <a:endParaRPr lang="id-ID" sz="2000">
                <a:solidFill>
                  <a:schemeClr val="bg1"/>
                </a:solidFill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C9BF3052-316A-7158-4E95-7EA5E0123DA7}"/>
              </a:ext>
            </a:extLst>
          </p:cNvPr>
          <p:cNvSpPr txBox="1"/>
          <p:nvPr/>
        </p:nvSpPr>
        <p:spPr>
          <a:xfrm>
            <a:off x="1468380" y="9380915"/>
            <a:ext cx="637475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/>
              <a:t>Adam Johnson</a:t>
            </a:r>
          </a:p>
          <a:p>
            <a:endParaRPr lang="en-US" sz="2400"/>
          </a:p>
          <a:p>
            <a:r>
              <a:rPr lang="en-US" sz="2400"/>
              <a:t>"North Bank's digital wallet has completely transformed how I manage my finances. </a:t>
            </a:r>
            <a:br>
              <a:rPr lang="en-US" sz="2400"/>
            </a:br>
            <a:r>
              <a:rPr lang="en-US" sz="2400"/>
              <a:t>It's secure, easy to use, and has </a:t>
            </a:r>
            <a:br>
              <a:rPr lang="en-US" sz="2400"/>
            </a:br>
            <a:r>
              <a:rPr lang="en-US" sz="2400"/>
              <a:t>made my life so much simpler."</a:t>
            </a:r>
            <a:endParaRPr lang="id-ID" sz="24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C23248A-F69A-08C0-32FC-85AA5FD5972E}"/>
              </a:ext>
            </a:extLst>
          </p:cNvPr>
          <p:cNvSpPr txBox="1"/>
          <p:nvPr/>
        </p:nvSpPr>
        <p:spPr>
          <a:xfrm>
            <a:off x="16464540" y="9380915"/>
            <a:ext cx="664692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/>
              <a:t>Daniel Martinez</a:t>
            </a:r>
          </a:p>
          <a:p>
            <a:endParaRPr lang="en-US" sz="2400"/>
          </a:p>
          <a:p>
            <a:r>
              <a:rPr lang="en-US" sz="2400"/>
              <a:t>"North Bank's investment platform has helped me grow my portfolio significantly. The tools and advice they provide are top-notch </a:t>
            </a:r>
            <a:br>
              <a:rPr lang="en-US" sz="2400"/>
            </a:br>
            <a:r>
              <a:rPr lang="en-US" sz="2400"/>
              <a:t>and easy to understand."</a:t>
            </a:r>
            <a:endParaRPr lang="id-ID" sz="24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A79B921-AF98-A003-4508-8C91555FB296}"/>
              </a:ext>
            </a:extLst>
          </p:cNvPr>
          <p:cNvSpPr txBox="1"/>
          <p:nvPr/>
        </p:nvSpPr>
        <p:spPr>
          <a:xfrm>
            <a:off x="10588950" y="6988899"/>
            <a:ext cx="4605206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/>
              <a:t>Brian Davis</a:t>
            </a:r>
          </a:p>
          <a:p>
            <a:endParaRPr lang="en-US" sz="2400"/>
          </a:p>
          <a:p>
            <a:r>
              <a:rPr lang="en-US" sz="2400"/>
              <a:t>"I was impressed with the peer-to-peer lending platform at North Bank.”</a:t>
            </a:r>
            <a:endParaRPr lang="id-ID" sz="240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0D013D2-5BE0-2F14-F450-597AA64C1345}"/>
              </a:ext>
            </a:extLst>
          </p:cNvPr>
          <p:cNvSpPr txBox="1"/>
          <p:nvPr/>
        </p:nvSpPr>
        <p:spPr>
          <a:xfrm>
            <a:off x="10588950" y="10066257"/>
            <a:ext cx="4605206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/>
              <a:t>Charles Williams</a:t>
            </a:r>
          </a:p>
          <a:p>
            <a:endParaRPr lang="en-US" sz="2400"/>
          </a:p>
          <a:p>
            <a:r>
              <a:rPr lang="en-US" sz="2400"/>
              <a:t>“The customer support at North Bank is exceptional. They are always ready to help.”</a:t>
            </a:r>
            <a:endParaRPr lang="id-ID" sz="2400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69527E1-7BB0-A21F-0869-431645BA5D9E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3D6BF453-CC95-DDF1-EFF3-77D69C84D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A5D9CA91-A26F-CAA6-3C19-00B5FE623897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North Bank</a:t>
              </a:r>
            </a:p>
            <a:p>
              <a:r>
                <a:rPr lang="en-US" sz="2800" b="1"/>
                <a:t>Finance</a:t>
              </a:r>
              <a:endParaRPr lang="id-ID" sz="2800" b="1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69E48532-B3ED-054B-8C13-ABF364EA3F15}"/>
              </a:ext>
            </a:extLst>
          </p:cNvPr>
          <p:cNvSpPr txBox="1"/>
          <p:nvPr/>
        </p:nvSpPr>
        <p:spPr>
          <a:xfrm>
            <a:off x="18973800" y="941388"/>
            <a:ext cx="45206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800" b="1">
                <a:solidFill>
                  <a:schemeClr val="accent1"/>
                </a:solidFill>
              </a:rPr>
              <a:t>Building Trust </a:t>
            </a:r>
          </a:p>
          <a:p>
            <a:pPr algn="r"/>
            <a:r>
              <a:rPr lang="fr-FR" sz="2800" b="1">
                <a:solidFill>
                  <a:schemeClr val="accent1"/>
                </a:solidFill>
              </a:rPr>
              <a:t>Inspiring Growth</a:t>
            </a:r>
            <a:endParaRPr lang="id-ID" sz="2800" b="1">
              <a:solidFill>
                <a:schemeClr val="accent1"/>
              </a:solidFill>
            </a:endParaRPr>
          </a:p>
        </p:txBody>
      </p:sp>
      <p:pic>
        <p:nvPicPr>
          <p:cNvPr id="3" name="Graphic 2" descr="Wave Gesture outline">
            <a:extLst>
              <a:ext uri="{FF2B5EF4-FFF2-40B4-BE49-F238E27FC236}">
                <a16:creationId xmlns:a16="http://schemas.microsoft.com/office/drawing/2014/main" id="{F6F9C0EE-F228-7D9F-F376-C1913A409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20974" y="2081644"/>
            <a:ext cx="1514073" cy="151407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4C52CCE-D8A6-D1FF-203D-44966DF9C7D7}"/>
              </a:ext>
            </a:extLst>
          </p:cNvPr>
          <p:cNvGrpSpPr/>
          <p:nvPr/>
        </p:nvGrpSpPr>
        <p:grpSpPr>
          <a:xfrm>
            <a:off x="1644598" y="8874632"/>
            <a:ext cx="1849355" cy="321127"/>
            <a:chOff x="1644598" y="8874632"/>
            <a:chExt cx="1849355" cy="321127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1100B938-8E4E-B042-178F-FA538777B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644598" y="8874632"/>
              <a:ext cx="336603" cy="321127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B3DC5DB8-D856-5D28-62C6-C89CBE294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150348" y="8874632"/>
              <a:ext cx="336603" cy="321127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D5C51980-9E63-2B8F-DF94-4BE7C15FC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653849" y="8874632"/>
              <a:ext cx="336603" cy="321127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93198256-9CEB-2280-78B8-E12511481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157350" y="8874632"/>
              <a:ext cx="336603" cy="321127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930658E-AE9F-8539-8901-B046642D334E}"/>
              </a:ext>
            </a:extLst>
          </p:cNvPr>
          <p:cNvGrpSpPr/>
          <p:nvPr/>
        </p:nvGrpSpPr>
        <p:grpSpPr>
          <a:xfrm>
            <a:off x="16464540" y="8874632"/>
            <a:ext cx="1849355" cy="321127"/>
            <a:chOff x="1644598" y="8874632"/>
            <a:chExt cx="1849355" cy="321127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B0CD15FF-103D-5EB2-BC27-AF514D233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644598" y="8874632"/>
              <a:ext cx="336603" cy="321127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CE516973-0C0B-9D43-4D8E-23C65BBDA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150348" y="8874632"/>
              <a:ext cx="336603" cy="321127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5334B830-E96B-75E6-0F26-70A3421179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653849" y="8874632"/>
              <a:ext cx="336603" cy="321127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B06242A-C8C0-6696-31F7-D76E47BF9F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157350" y="8874632"/>
              <a:ext cx="336603" cy="321127"/>
            </a:xfrm>
            <a:prstGeom prst="rect">
              <a:avLst/>
            </a:prstGeom>
          </p:spPr>
        </p:pic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1104C54-AFF8-D42F-CD76-A5EE05AD46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C974E5E-892C-5460-451E-79A0F81BDC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74BDA3B-5321-28D0-A7E5-5F2EA7022A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D64CCAC-0DF3-B80B-FB9A-D0C39972A77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23561191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8" name="Rectangle: Rounded Corners 15387">
            <a:extLst>
              <a:ext uri="{FF2B5EF4-FFF2-40B4-BE49-F238E27FC236}">
                <a16:creationId xmlns:a16="http://schemas.microsoft.com/office/drawing/2014/main" id="{0B33796C-4B64-BADD-E30F-6110879895B8}"/>
              </a:ext>
            </a:extLst>
          </p:cNvPr>
          <p:cNvSpPr/>
          <p:nvPr/>
        </p:nvSpPr>
        <p:spPr>
          <a:xfrm>
            <a:off x="16135717" y="9644238"/>
            <a:ext cx="953980" cy="953978"/>
          </a:xfrm>
          <a:prstGeom prst="roundRect">
            <a:avLst>
              <a:gd name="adj" fmla="val 34005"/>
            </a:avLst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389" name="Rectangle: Rounded Corners 15388">
            <a:extLst>
              <a:ext uri="{FF2B5EF4-FFF2-40B4-BE49-F238E27FC236}">
                <a16:creationId xmlns:a16="http://schemas.microsoft.com/office/drawing/2014/main" id="{01399395-87DE-47D6-5BC6-E9CA0D5BC091}"/>
              </a:ext>
            </a:extLst>
          </p:cNvPr>
          <p:cNvSpPr/>
          <p:nvPr/>
        </p:nvSpPr>
        <p:spPr>
          <a:xfrm>
            <a:off x="18965451" y="9644238"/>
            <a:ext cx="953980" cy="953978"/>
          </a:xfrm>
          <a:prstGeom prst="roundRect">
            <a:avLst>
              <a:gd name="adj" fmla="val 34005"/>
            </a:avLst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390" name="Rectangle: Rounded Corners 15389">
            <a:extLst>
              <a:ext uri="{FF2B5EF4-FFF2-40B4-BE49-F238E27FC236}">
                <a16:creationId xmlns:a16="http://schemas.microsoft.com/office/drawing/2014/main" id="{7254316C-DFFC-AB8B-0541-6AD915307CB6}"/>
              </a:ext>
            </a:extLst>
          </p:cNvPr>
          <p:cNvSpPr/>
          <p:nvPr/>
        </p:nvSpPr>
        <p:spPr>
          <a:xfrm>
            <a:off x="21785249" y="9644238"/>
            <a:ext cx="953980" cy="953978"/>
          </a:xfrm>
          <a:prstGeom prst="roundRect">
            <a:avLst>
              <a:gd name="adj" fmla="val 34005"/>
            </a:avLst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D0658A73-9893-0A4A-158A-DB0620557E93}"/>
              </a:ext>
            </a:extLst>
          </p:cNvPr>
          <p:cNvSpPr/>
          <p:nvPr/>
        </p:nvSpPr>
        <p:spPr>
          <a:xfrm>
            <a:off x="13305984" y="9644238"/>
            <a:ext cx="953980" cy="953978"/>
          </a:xfrm>
          <a:prstGeom prst="roundRect">
            <a:avLst>
              <a:gd name="adj" fmla="val 34005"/>
            </a:avLst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1305F74-2FB8-346B-6AA8-AC9BC080A24E}"/>
              </a:ext>
            </a:extLst>
          </p:cNvPr>
          <p:cNvSpPr txBox="1"/>
          <p:nvPr/>
        </p:nvSpPr>
        <p:spPr>
          <a:xfrm>
            <a:off x="882004" y="9317581"/>
            <a:ext cx="1130920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0">
                <a:solidFill>
                  <a:schemeClr val="bg1"/>
                </a:solidFill>
                <a:latin typeface="+mj-lt"/>
              </a:rPr>
              <a:t>Index Performance</a:t>
            </a:r>
            <a:endParaRPr lang="id-ID" sz="80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4764E13-52E5-15FC-C130-A0535521CA70}"/>
              </a:ext>
            </a:extLst>
          </p:cNvPr>
          <p:cNvGrpSpPr/>
          <p:nvPr/>
        </p:nvGrpSpPr>
        <p:grpSpPr>
          <a:xfrm>
            <a:off x="10595562" y="332021"/>
            <a:ext cx="4425378" cy="523220"/>
            <a:chOff x="1805940" y="808293"/>
            <a:chExt cx="4425378" cy="523220"/>
          </a:xfrm>
        </p:grpSpPr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C5F89410-53FF-DB1B-31F4-02275F8A51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3"/>
              <a:ext cx="319317" cy="270191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98C8F78-C81A-8972-EACE-3A10703E9742}"/>
                </a:ext>
              </a:extLst>
            </p:cNvPr>
            <p:cNvSpPr txBox="1"/>
            <p:nvPr/>
          </p:nvSpPr>
          <p:spPr>
            <a:xfrm>
              <a:off x="2072385" y="808293"/>
              <a:ext cx="41589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orth Bank 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3498A41F-3B48-D4FA-D595-F4ABA18BC049}"/>
              </a:ext>
            </a:extLst>
          </p:cNvPr>
          <p:cNvSpPr txBox="1"/>
          <p:nvPr/>
        </p:nvSpPr>
        <p:spPr>
          <a:xfrm>
            <a:off x="956146" y="10888696"/>
            <a:ext cx="99058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>
                <a:solidFill>
                  <a:schemeClr val="bg1">
                    <a:lumMod val="95000"/>
                  </a:schemeClr>
                </a:solidFill>
              </a:rPr>
              <a:t>Excepteur sint occaecat cupidatat non proident, sunt in culpa qui officia deserunt mollit anim id est laborum.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C63B344A-2CBA-4838-B3C7-BFC113F03D24}"/>
              </a:ext>
            </a:extLst>
          </p:cNvPr>
          <p:cNvSpPr/>
          <p:nvPr/>
        </p:nvSpPr>
        <p:spPr>
          <a:xfrm>
            <a:off x="1030288" y="11967369"/>
            <a:ext cx="2848109" cy="65166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1"/>
                </a:solidFill>
              </a:rPr>
              <a:t>LEARN MORE</a:t>
            </a:r>
            <a:endParaRPr lang="id-ID" sz="2000" b="1">
              <a:solidFill>
                <a:schemeClr val="tx1"/>
              </a:solidFill>
            </a:endParaRPr>
          </a:p>
        </p:txBody>
      </p:sp>
      <p:pic>
        <p:nvPicPr>
          <p:cNvPr id="58" name="Graphic 57" descr="Scales of justice with solid fill">
            <a:extLst>
              <a:ext uri="{FF2B5EF4-FFF2-40B4-BE49-F238E27FC236}">
                <a16:creationId xmlns:a16="http://schemas.microsoft.com/office/drawing/2014/main" id="{DB279B1B-2C53-00FA-DF19-840BCADDA1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61216" y="9834931"/>
            <a:ext cx="562451" cy="562451"/>
          </a:xfrm>
          <a:prstGeom prst="rect">
            <a:avLst/>
          </a:prstGeom>
        </p:spPr>
      </p:pic>
      <p:pic>
        <p:nvPicPr>
          <p:cNvPr id="60" name="Graphic 59" descr="Bank with solid fill">
            <a:extLst>
              <a:ext uri="{FF2B5EF4-FFF2-40B4-BE49-F238E27FC236}">
                <a16:creationId xmlns:a16="http://schemas.microsoft.com/office/drawing/2014/main" id="{C650AC4E-E6EF-A57C-C013-D4C4C3579A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31482" y="9834931"/>
            <a:ext cx="562451" cy="562451"/>
          </a:xfrm>
          <a:prstGeom prst="rect">
            <a:avLst/>
          </a:prstGeom>
        </p:spPr>
      </p:pic>
      <p:pic>
        <p:nvPicPr>
          <p:cNvPr id="62" name="Graphic 61" descr="Dollar with solid fill">
            <a:extLst>
              <a:ext uri="{FF2B5EF4-FFF2-40B4-BE49-F238E27FC236}">
                <a16:creationId xmlns:a16="http://schemas.microsoft.com/office/drawing/2014/main" id="{302067E2-29DB-9AD3-F56B-6EE7499D6A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501748" y="9834931"/>
            <a:ext cx="562451" cy="562451"/>
          </a:xfrm>
          <a:prstGeom prst="rect">
            <a:avLst/>
          </a:prstGeom>
        </p:spPr>
      </p:pic>
      <p:pic>
        <p:nvPicPr>
          <p:cNvPr id="15360" name="Graphic 15359" descr="World with solid fill">
            <a:extLst>
              <a:ext uri="{FF2B5EF4-FFF2-40B4-BE49-F238E27FC236}">
                <a16:creationId xmlns:a16="http://schemas.microsoft.com/office/drawing/2014/main" id="{7A763AE8-AAB5-A6E2-D98A-F63F9810118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987314" y="9834931"/>
            <a:ext cx="562451" cy="562451"/>
          </a:xfrm>
          <a:prstGeom prst="rect">
            <a:avLst/>
          </a:prstGeom>
        </p:spPr>
      </p:pic>
      <p:sp>
        <p:nvSpPr>
          <p:cNvPr id="15365" name="TextBox 15364">
            <a:extLst>
              <a:ext uri="{FF2B5EF4-FFF2-40B4-BE49-F238E27FC236}">
                <a16:creationId xmlns:a16="http://schemas.microsoft.com/office/drawing/2014/main" id="{9DFFF5B5-8D5D-AA29-4159-F49E95A702A9}"/>
              </a:ext>
            </a:extLst>
          </p:cNvPr>
          <p:cNvSpPr txBox="1"/>
          <p:nvPr/>
        </p:nvSpPr>
        <p:spPr>
          <a:xfrm>
            <a:off x="12545006" y="10888696"/>
            <a:ext cx="24759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spc="300">
                <a:solidFill>
                  <a:schemeClr val="accent2"/>
                </a:solidFill>
                <a:latin typeface="+mj-lt"/>
              </a:rPr>
              <a:t>DOLORE</a:t>
            </a:r>
            <a:r>
              <a:rPr lang="id-ID" sz="2400" spc="300">
                <a:solidFill>
                  <a:schemeClr val="accent2"/>
                </a:solidFill>
                <a:latin typeface="+mj-lt"/>
              </a:rPr>
              <a:t> </a:t>
            </a:r>
          </a:p>
        </p:txBody>
      </p:sp>
      <p:sp>
        <p:nvSpPr>
          <p:cNvPr id="15371" name="TextBox 15370">
            <a:extLst>
              <a:ext uri="{FF2B5EF4-FFF2-40B4-BE49-F238E27FC236}">
                <a16:creationId xmlns:a16="http://schemas.microsoft.com/office/drawing/2014/main" id="{0F98A476-8449-83AD-8495-5E0942C007C7}"/>
              </a:ext>
            </a:extLst>
          </p:cNvPr>
          <p:cNvSpPr txBox="1"/>
          <p:nvPr/>
        </p:nvSpPr>
        <p:spPr>
          <a:xfrm>
            <a:off x="12545006" y="11449407"/>
            <a:ext cx="24759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>
                <a:solidFill>
                  <a:schemeClr val="bg1">
                    <a:lumMod val="85000"/>
                  </a:schemeClr>
                </a:solidFill>
              </a:rPr>
              <a:t>Sunt In Culpa Qui</a:t>
            </a: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 Official.</a:t>
            </a:r>
            <a:endParaRPr lang="id-ID" sz="24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5374" name="TextBox 15373">
            <a:extLst>
              <a:ext uri="{FF2B5EF4-FFF2-40B4-BE49-F238E27FC236}">
                <a16:creationId xmlns:a16="http://schemas.microsoft.com/office/drawing/2014/main" id="{52E9A8C7-03F8-78A9-E507-57A75E4002B7}"/>
              </a:ext>
            </a:extLst>
          </p:cNvPr>
          <p:cNvSpPr txBox="1"/>
          <p:nvPr/>
        </p:nvSpPr>
        <p:spPr>
          <a:xfrm>
            <a:off x="15377072" y="10888696"/>
            <a:ext cx="24759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spc="300">
                <a:solidFill>
                  <a:schemeClr val="accent2"/>
                </a:solidFill>
                <a:latin typeface="+mj-lt"/>
              </a:rPr>
              <a:t>O</a:t>
            </a:r>
            <a:r>
              <a:rPr lang="id-ID" sz="2400" spc="300">
                <a:solidFill>
                  <a:schemeClr val="accent2"/>
                </a:solidFill>
                <a:latin typeface="+mj-lt"/>
              </a:rPr>
              <a:t>CCAECAT  </a:t>
            </a:r>
          </a:p>
        </p:txBody>
      </p:sp>
      <p:sp>
        <p:nvSpPr>
          <p:cNvPr id="15375" name="TextBox 15374">
            <a:extLst>
              <a:ext uri="{FF2B5EF4-FFF2-40B4-BE49-F238E27FC236}">
                <a16:creationId xmlns:a16="http://schemas.microsoft.com/office/drawing/2014/main" id="{2CDACC92-BA75-1868-A016-88DE7040D83A}"/>
              </a:ext>
            </a:extLst>
          </p:cNvPr>
          <p:cNvSpPr txBox="1"/>
          <p:nvPr/>
        </p:nvSpPr>
        <p:spPr>
          <a:xfrm>
            <a:off x="15377072" y="11449407"/>
            <a:ext cx="24759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>
                <a:solidFill>
                  <a:schemeClr val="bg1">
                    <a:lumMod val="85000"/>
                  </a:schemeClr>
                </a:solidFill>
              </a:rPr>
              <a:t>Sunt In Culpa Qui</a:t>
            </a: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 Official.</a:t>
            </a:r>
            <a:endParaRPr lang="id-ID" sz="24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5376" name="TextBox 15375">
            <a:extLst>
              <a:ext uri="{FF2B5EF4-FFF2-40B4-BE49-F238E27FC236}">
                <a16:creationId xmlns:a16="http://schemas.microsoft.com/office/drawing/2014/main" id="{C4107500-3ECE-599E-0FD9-97A9EEE65349}"/>
              </a:ext>
            </a:extLst>
          </p:cNvPr>
          <p:cNvSpPr txBox="1"/>
          <p:nvPr/>
        </p:nvSpPr>
        <p:spPr>
          <a:xfrm>
            <a:off x="18209138" y="10888696"/>
            <a:ext cx="24759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spc="300">
                <a:solidFill>
                  <a:schemeClr val="accent2"/>
                </a:solidFill>
                <a:latin typeface="+mj-lt"/>
              </a:rPr>
              <a:t>P</a:t>
            </a:r>
            <a:r>
              <a:rPr lang="id-ID" sz="2400" spc="300">
                <a:solidFill>
                  <a:schemeClr val="accent2"/>
                </a:solidFill>
                <a:latin typeface="+mj-lt"/>
              </a:rPr>
              <a:t>ROIDENT </a:t>
            </a:r>
          </a:p>
        </p:txBody>
      </p:sp>
      <p:sp>
        <p:nvSpPr>
          <p:cNvPr id="15377" name="TextBox 15376">
            <a:extLst>
              <a:ext uri="{FF2B5EF4-FFF2-40B4-BE49-F238E27FC236}">
                <a16:creationId xmlns:a16="http://schemas.microsoft.com/office/drawing/2014/main" id="{CDB67CFA-FB81-3D19-618E-D4773D229EAE}"/>
              </a:ext>
            </a:extLst>
          </p:cNvPr>
          <p:cNvSpPr txBox="1"/>
          <p:nvPr/>
        </p:nvSpPr>
        <p:spPr>
          <a:xfrm>
            <a:off x="18209138" y="11449407"/>
            <a:ext cx="24759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>
                <a:solidFill>
                  <a:schemeClr val="bg1">
                    <a:lumMod val="85000"/>
                  </a:schemeClr>
                </a:solidFill>
              </a:rPr>
              <a:t>Sunt In Culpa Qui</a:t>
            </a: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 Official.</a:t>
            </a:r>
            <a:endParaRPr lang="id-ID" sz="24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5378" name="TextBox 15377">
            <a:extLst>
              <a:ext uri="{FF2B5EF4-FFF2-40B4-BE49-F238E27FC236}">
                <a16:creationId xmlns:a16="http://schemas.microsoft.com/office/drawing/2014/main" id="{E20CE2EA-9D2E-E087-20CD-66E1AB762012}"/>
              </a:ext>
            </a:extLst>
          </p:cNvPr>
          <p:cNvSpPr txBox="1"/>
          <p:nvPr/>
        </p:nvSpPr>
        <p:spPr>
          <a:xfrm>
            <a:off x="21024272" y="10888696"/>
            <a:ext cx="24759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spc="300">
                <a:solidFill>
                  <a:schemeClr val="accent2"/>
                </a:solidFill>
                <a:latin typeface="+mj-lt"/>
              </a:rPr>
              <a:t>E</a:t>
            </a:r>
            <a:r>
              <a:rPr lang="id-ID" sz="2400" spc="300">
                <a:solidFill>
                  <a:schemeClr val="accent2"/>
                </a:solidFill>
                <a:latin typeface="+mj-lt"/>
              </a:rPr>
              <a:t>IUSMOD </a:t>
            </a:r>
          </a:p>
        </p:txBody>
      </p:sp>
      <p:sp>
        <p:nvSpPr>
          <p:cNvPr id="15379" name="TextBox 15378">
            <a:extLst>
              <a:ext uri="{FF2B5EF4-FFF2-40B4-BE49-F238E27FC236}">
                <a16:creationId xmlns:a16="http://schemas.microsoft.com/office/drawing/2014/main" id="{03BFDDCD-419A-8B25-0FC5-EA9054F2A0B7}"/>
              </a:ext>
            </a:extLst>
          </p:cNvPr>
          <p:cNvSpPr txBox="1"/>
          <p:nvPr/>
        </p:nvSpPr>
        <p:spPr>
          <a:xfrm>
            <a:off x="21024272" y="11449407"/>
            <a:ext cx="24759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400">
                <a:solidFill>
                  <a:schemeClr val="bg1">
                    <a:lumMod val="85000"/>
                  </a:schemeClr>
                </a:solidFill>
              </a:rPr>
              <a:t>Sunt In Culpa Qui</a:t>
            </a: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 Official.</a:t>
            </a:r>
            <a:endParaRPr lang="id-ID" sz="24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734346-68B0-541A-FCEA-D775D7DF4D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03880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878D56-7394-178F-313F-C38F020E81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90"/>
        </p:spPr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2127567" y="4057233"/>
            <a:ext cx="981043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>
                <a:solidFill>
                  <a:schemeClr val="bg1"/>
                </a:solidFill>
                <a:latin typeface="+mj-lt"/>
              </a:rPr>
              <a:t>Our Social Responsibility</a:t>
            </a:r>
            <a:endParaRPr lang="id-ID" sz="8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B774A1-FA36-8BAC-D072-3B323F0E17C6}"/>
              </a:ext>
            </a:extLst>
          </p:cNvPr>
          <p:cNvSpPr txBox="1"/>
          <p:nvPr/>
        </p:nvSpPr>
        <p:spPr>
          <a:xfrm>
            <a:off x="12990137" y="10622974"/>
            <a:ext cx="48973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Initiatives, support for local startups, environmental sustainability efforts.</a:t>
            </a:r>
            <a:endParaRPr lang="id-ID" sz="24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252B846-74F8-DA7F-8F4B-3DF17A802054}"/>
              </a:ext>
            </a:extLst>
          </p:cNvPr>
          <p:cNvGrpSpPr/>
          <p:nvPr/>
        </p:nvGrpSpPr>
        <p:grpSpPr>
          <a:xfrm>
            <a:off x="1030288" y="940259"/>
            <a:ext cx="4425378" cy="523220"/>
            <a:chOff x="1805940" y="808293"/>
            <a:chExt cx="4425378" cy="523220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B7EA6E8C-AA49-9E7D-3523-20FB9D4CDA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3"/>
              <a:ext cx="319317" cy="27019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A333A4A-93F9-C5BC-E6C8-112AB870067E}"/>
                </a:ext>
              </a:extLst>
            </p:cNvPr>
            <p:cNvSpPr txBox="1"/>
            <p:nvPr/>
          </p:nvSpPr>
          <p:spPr>
            <a:xfrm>
              <a:off x="2072385" y="808293"/>
              <a:ext cx="41589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orth Bank Finance</a:t>
              </a:r>
              <a:endParaRPr lang="id-ID" sz="2800" b="1"/>
            </a:p>
          </p:txBody>
        </p:sp>
      </p:grpSp>
      <p:pic>
        <p:nvPicPr>
          <p:cNvPr id="24583" name="Graphic 24582" descr="Cheers outline">
            <a:extLst>
              <a:ext uri="{FF2B5EF4-FFF2-40B4-BE49-F238E27FC236}">
                <a16:creationId xmlns:a16="http://schemas.microsoft.com/office/drawing/2014/main" id="{D34FF329-711F-DA3C-D37B-FF59D94E70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990136" y="8498859"/>
            <a:ext cx="1777423" cy="1777423"/>
          </a:xfrm>
          <a:prstGeom prst="rect">
            <a:avLst/>
          </a:prstGeom>
        </p:spPr>
      </p:pic>
      <p:sp>
        <p:nvSpPr>
          <p:cNvPr id="24584" name="TextBox 24583">
            <a:extLst>
              <a:ext uri="{FF2B5EF4-FFF2-40B4-BE49-F238E27FC236}">
                <a16:creationId xmlns:a16="http://schemas.microsoft.com/office/drawing/2014/main" id="{A72DF6AA-E521-21E4-74D6-308E7B16CA69}"/>
              </a:ext>
            </a:extLst>
          </p:cNvPr>
          <p:cNvSpPr txBox="1"/>
          <p:nvPr/>
        </p:nvSpPr>
        <p:spPr>
          <a:xfrm>
            <a:off x="2127567" y="11031976"/>
            <a:ext cx="45206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>
                <a:solidFill>
                  <a:schemeClr val="bg1"/>
                </a:solidFill>
              </a:rPr>
              <a:t>Building Trust </a:t>
            </a:r>
          </a:p>
          <a:p>
            <a:r>
              <a:rPr lang="fr-FR" sz="2000">
                <a:solidFill>
                  <a:schemeClr val="bg1"/>
                </a:solidFill>
              </a:rPr>
              <a:t>Inspiring Growth</a:t>
            </a:r>
            <a:endParaRPr lang="id-ID" sz="2000">
              <a:solidFill>
                <a:schemeClr val="bg1"/>
              </a:solidFill>
            </a:endParaRPr>
          </a:p>
        </p:txBody>
      </p:sp>
      <p:sp>
        <p:nvSpPr>
          <p:cNvPr id="24585" name="TextBox 24584">
            <a:extLst>
              <a:ext uri="{FF2B5EF4-FFF2-40B4-BE49-F238E27FC236}">
                <a16:creationId xmlns:a16="http://schemas.microsoft.com/office/drawing/2014/main" id="{5FB7CCFA-3806-A101-6757-C9604188889A}"/>
              </a:ext>
            </a:extLst>
          </p:cNvPr>
          <p:cNvSpPr txBox="1"/>
          <p:nvPr/>
        </p:nvSpPr>
        <p:spPr>
          <a:xfrm>
            <a:off x="1388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/>
              <a:t>ABOUT</a:t>
            </a:r>
            <a:endParaRPr lang="id-ID" sz="2400" spc="300"/>
          </a:p>
        </p:txBody>
      </p:sp>
      <p:sp>
        <p:nvSpPr>
          <p:cNvPr id="24586" name="TextBox 24585">
            <a:extLst>
              <a:ext uri="{FF2B5EF4-FFF2-40B4-BE49-F238E27FC236}">
                <a16:creationId xmlns:a16="http://schemas.microsoft.com/office/drawing/2014/main" id="{482E15F7-C23B-C4C9-53C7-5D6767EECA5F}"/>
              </a:ext>
            </a:extLst>
          </p:cNvPr>
          <p:cNvSpPr txBox="1"/>
          <p:nvPr/>
        </p:nvSpPr>
        <p:spPr>
          <a:xfrm>
            <a:off x="1676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/>
              <a:t>SERVICE</a:t>
            </a:r>
            <a:endParaRPr lang="id-ID" sz="2400" spc="300"/>
          </a:p>
        </p:txBody>
      </p:sp>
      <p:sp>
        <p:nvSpPr>
          <p:cNvPr id="24587" name="TextBox 24586">
            <a:extLst>
              <a:ext uri="{FF2B5EF4-FFF2-40B4-BE49-F238E27FC236}">
                <a16:creationId xmlns:a16="http://schemas.microsoft.com/office/drawing/2014/main" id="{BB4AC7EF-E248-F0A2-C316-FAC6A2C51337}"/>
              </a:ext>
            </a:extLst>
          </p:cNvPr>
          <p:cNvSpPr txBox="1"/>
          <p:nvPr/>
        </p:nvSpPr>
        <p:spPr>
          <a:xfrm>
            <a:off x="1964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/>
              <a:t>CONTACT</a:t>
            </a:r>
            <a:endParaRPr lang="id-ID" sz="2400" spc="300"/>
          </a:p>
        </p:txBody>
      </p:sp>
      <p:pic>
        <p:nvPicPr>
          <p:cNvPr id="24588" name="Graphic 24587" descr="Hamburger Menu Icon outline">
            <a:extLst>
              <a:ext uri="{FF2B5EF4-FFF2-40B4-BE49-F238E27FC236}">
                <a16:creationId xmlns:a16="http://schemas.microsoft.com/office/drawing/2014/main" id="{A3D835E8-F727-2B2C-2831-3914DD377D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887941" y="933195"/>
            <a:ext cx="540000" cy="540000"/>
          </a:xfrm>
          <a:prstGeom prst="rect">
            <a:avLst/>
          </a:prstGeom>
        </p:spPr>
      </p:pic>
      <p:sp>
        <p:nvSpPr>
          <p:cNvPr id="24589" name="Rectangle: Rounded Corners 24588">
            <a:extLst>
              <a:ext uri="{FF2B5EF4-FFF2-40B4-BE49-F238E27FC236}">
                <a16:creationId xmlns:a16="http://schemas.microsoft.com/office/drawing/2014/main" id="{BF64B1E6-1251-AF31-CC17-305D0C16C790}"/>
              </a:ext>
            </a:extLst>
          </p:cNvPr>
          <p:cNvSpPr/>
          <p:nvPr/>
        </p:nvSpPr>
        <p:spPr>
          <a:xfrm>
            <a:off x="17390570" y="1407025"/>
            <a:ext cx="1489504" cy="661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2CDC1A8-AEEA-5748-EC9A-F381793DFF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9F15849-37B8-042E-3679-BFC0618DCF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840547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81A5CA-DEB5-6AAF-040B-FEB8D7DECB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90"/>
        </p:spPr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60A4634-002B-D313-4DD6-36F526CA8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87" y="8813034"/>
            <a:ext cx="22321838" cy="38472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B0A83A8-F682-F796-61DB-70103914F367}"/>
              </a:ext>
            </a:extLst>
          </p:cNvPr>
          <p:cNvSpPr txBox="1"/>
          <p:nvPr/>
        </p:nvSpPr>
        <p:spPr>
          <a:xfrm>
            <a:off x="1324704" y="10228841"/>
            <a:ext cx="51008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4800">
                <a:solidFill>
                  <a:srgbClr val="EFFF3D"/>
                </a:solidFill>
              </a:rPr>
              <a:t>$</a:t>
            </a:r>
            <a:r>
              <a:rPr lang="id-ID" sz="6000">
                <a:solidFill>
                  <a:srgbClr val="EFFF3D"/>
                </a:solidFill>
              </a:rPr>
              <a:t>50 </a:t>
            </a:r>
            <a:r>
              <a:rPr lang="en-US" sz="4400">
                <a:solidFill>
                  <a:srgbClr val="EFFF3D"/>
                </a:solidFill>
              </a:rPr>
              <a:t>M</a:t>
            </a:r>
            <a:r>
              <a:rPr lang="id-ID" sz="4400">
                <a:solidFill>
                  <a:srgbClr val="EFFF3D"/>
                </a:solidFill>
              </a:rPr>
              <a:t>illion</a:t>
            </a:r>
            <a:endParaRPr lang="id-ID" sz="6000">
              <a:solidFill>
                <a:srgbClr val="EFFF3D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DDD331-3780-34ED-6379-D66385B19939}"/>
              </a:ext>
            </a:extLst>
          </p:cNvPr>
          <p:cNvSpPr txBox="1"/>
          <p:nvPr/>
        </p:nvSpPr>
        <p:spPr>
          <a:xfrm>
            <a:off x="1324704" y="11244504"/>
            <a:ext cx="51008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Achieved in revenue for </a:t>
            </a:r>
          </a:p>
          <a:p>
            <a:pPr algn="ctr"/>
            <a:r>
              <a:rPr lang="en-US" sz="2800">
                <a:solidFill>
                  <a:schemeClr val="bg1"/>
                </a:solidFill>
              </a:rPr>
              <a:t>the fiscal year 2023</a:t>
            </a:r>
            <a:endParaRPr lang="id-ID" sz="280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5A407F-D28E-8103-B22D-35052D104B4A}"/>
              </a:ext>
            </a:extLst>
          </p:cNvPr>
          <p:cNvSpPr txBox="1"/>
          <p:nvPr/>
        </p:nvSpPr>
        <p:spPr>
          <a:xfrm>
            <a:off x="6868769" y="10228841"/>
            <a:ext cx="51008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>
                <a:solidFill>
                  <a:srgbClr val="EFFF3D"/>
                </a:solidFill>
              </a:rPr>
              <a:t>1</a:t>
            </a:r>
            <a:r>
              <a:rPr lang="id-ID" sz="6000">
                <a:solidFill>
                  <a:srgbClr val="EFFF3D"/>
                </a:solidFill>
              </a:rPr>
              <a:t> </a:t>
            </a:r>
            <a:r>
              <a:rPr lang="en-US" sz="4400">
                <a:solidFill>
                  <a:srgbClr val="EFFF3D"/>
                </a:solidFill>
              </a:rPr>
              <a:t>M</a:t>
            </a:r>
            <a:r>
              <a:rPr lang="id-ID" sz="4400">
                <a:solidFill>
                  <a:srgbClr val="EFFF3D"/>
                </a:solidFill>
              </a:rPr>
              <a:t>illion</a:t>
            </a:r>
            <a:endParaRPr lang="id-ID" sz="6000">
              <a:solidFill>
                <a:srgbClr val="EFFF3D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DABCDE-7D18-4839-7C6A-4B4B4720F395}"/>
              </a:ext>
            </a:extLst>
          </p:cNvPr>
          <p:cNvSpPr txBox="1"/>
          <p:nvPr/>
        </p:nvSpPr>
        <p:spPr>
          <a:xfrm>
            <a:off x="6868769" y="11244504"/>
            <a:ext cx="51008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Reached over 1 million </a:t>
            </a:r>
          </a:p>
          <a:p>
            <a:pPr algn="ctr"/>
            <a:r>
              <a:rPr lang="en-US" sz="2800">
                <a:solidFill>
                  <a:schemeClr val="bg1"/>
                </a:solidFill>
              </a:rPr>
              <a:t>active users in 2023</a:t>
            </a:r>
            <a:endParaRPr lang="id-ID" sz="280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A3AD72E-C44A-2B88-7954-5D94249C42D9}"/>
              </a:ext>
            </a:extLst>
          </p:cNvPr>
          <p:cNvSpPr txBox="1"/>
          <p:nvPr/>
        </p:nvSpPr>
        <p:spPr>
          <a:xfrm>
            <a:off x="12412834" y="10228841"/>
            <a:ext cx="51008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>
                <a:solidFill>
                  <a:srgbClr val="EFFF3D"/>
                </a:solidFill>
              </a:rPr>
              <a:t>15</a:t>
            </a:r>
            <a:r>
              <a:rPr lang="en-US" sz="4400">
                <a:solidFill>
                  <a:srgbClr val="EFFF3D"/>
                </a:solidFill>
              </a:rPr>
              <a:t>%</a:t>
            </a:r>
            <a:endParaRPr lang="id-ID" sz="6000">
              <a:solidFill>
                <a:srgbClr val="EFFF3D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26067B6-57D0-A8BD-5337-5660B74570DA}"/>
              </a:ext>
            </a:extLst>
          </p:cNvPr>
          <p:cNvSpPr txBox="1"/>
          <p:nvPr/>
        </p:nvSpPr>
        <p:spPr>
          <a:xfrm>
            <a:off x="12412834" y="11244504"/>
            <a:ext cx="51008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Achieved cost savings through optimization</a:t>
            </a:r>
            <a:endParaRPr lang="id-ID" sz="280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B0DD998-E0E0-A643-440F-640F54190583}"/>
              </a:ext>
            </a:extLst>
          </p:cNvPr>
          <p:cNvSpPr txBox="1"/>
          <p:nvPr/>
        </p:nvSpPr>
        <p:spPr>
          <a:xfrm>
            <a:off x="17956898" y="10228841"/>
            <a:ext cx="51008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4800">
                <a:solidFill>
                  <a:srgbClr val="EFFF3D"/>
                </a:solidFill>
              </a:rPr>
              <a:t>$</a:t>
            </a:r>
            <a:r>
              <a:rPr lang="en-US" sz="6000">
                <a:solidFill>
                  <a:srgbClr val="EFFF3D"/>
                </a:solidFill>
              </a:rPr>
              <a:t>100</a:t>
            </a:r>
            <a:r>
              <a:rPr lang="id-ID" sz="6000">
                <a:solidFill>
                  <a:srgbClr val="EFFF3D"/>
                </a:solidFill>
              </a:rPr>
              <a:t> </a:t>
            </a:r>
            <a:r>
              <a:rPr lang="en-US" sz="4400">
                <a:solidFill>
                  <a:srgbClr val="EFFF3D"/>
                </a:solidFill>
              </a:rPr>
              <a:t>M</a:t>
            </a:r>
            <a:r>
              <a:rPr lang="id-ID" sz="4400">
                <a:solidFill>
                  <a:srgbClr val="EFFF3D"/>
                </a:solidFill>
              </a:rPr>
              <a:t>illion</a:t>
            </a:r>
            <a:endParaRPr lang="id-ID" sz="6000">
              <a:solidFill>
                <a:srgbClr val="EFFF3D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01CCBF4-0462-7F53-7B7F-06A21FDC02E6}"/>
              </a:ext>
            </a:extLst>
          </p:cNvPr>
          <p:cNvSpPr txBox="1"/>
          <p:nvPr/>
        </p:nvSpPr>
        <p:spPr>
          <a:xfrm>
            <a:off x="17956898" y="11244504"/>
            <a:ext cx="51008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Secured in Series C </a:t>
            </a:r>
          </a:p>
          <a:p>
            <a:pPr algn="ctr"/>
            <a:r>
              <a:rPr lang="en-US" sz="2800">
                <a:solidFill>
                  <a:schemeClr val="bg1"/>
                </a:solidFill>
              </a:rPr>
              <a:t>funding in 2023</a:t>
            </a:r>
            <a:endParaRPr lang="id-ID" sz="280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9F4785-511D-88CA-F012-9E6D9AEBAC07}"/>
              </a:ext>
            </a:extLst>
          </p:cNvPr>
          <p:cNvSpPr txBox="1"/>
          <p:nvPr/>
        </p:nvSpPr>
        <p:spPr>
          <a:xfrm>
            <a:off x="13944600" y="2711606"/>
            <a:ext cx="1043781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>
                <a:solidFill>
                  <a:schemeClr val="bg1"/>
                </a:solidFill>
                <a:latin typeface="+mj-lt"/>
              </a:rPr>
              <a:t>Financial Performance</a:t>
            </a:r>
            <a:endParaRPr lang="id-ID" sz="115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FCA7A70-D8DD-7839-A842-F5E0E67F3DE0}"/>
              </a:ext>
            </a:extLst>
          </p:cNvPr>
          <p:cNvSpPr txBox="1"/>
          <p:nvPr/>
        </p:nvSpPr>
        <p:spPr>
          <a:xfrm>
            <a:off x="13944600" y="6418525"/>
            <a:ext cx="678942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800">
                <a:solidFill>
                  <a:schemeClr val="bg1">
                    <a:lumMod val="75000"/>
                  </a:schemeClr>
                </a:solidFill>
              </a:rPr>
              <a:t>Duis aute irure dolor in reprehenderit in voluptate velit esse cillum dolore eu fugiat nulla pariatur.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301AC2C-747C-4297-AB2D-3850F95F9831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92D0826F-E979-B688-924E-51CBC82CD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E4E975E-2454-ADF3-8974-C053830B8AA5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8DE43C5-F563-6260-F05D-E3E39BD59179}"/>
              </a:ext>
            </a:extLst>
          </p:cNvPr>
          <p:cNvSpPr txBox="1"/>
          <p:nvPr/>
        </p:nvSpPr>
        <p:spPr>
          <a:xfrm>
            <a:off x="9395460" y="9139820"/>
            <a:ext cx="5600700" cy="415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spc="300">
                <a:solidFill>
                  <a:schemeClr val="bg1">
                    <a:lumMod val="75000"/>
                  </a:schemeClr>
                </a:solidFill>
              </a:rPr>
              <a:t>GROWTH &amp; REVENUE</a:t>
            </a:r>
            <a:endParaRPr lang="id-ID" sz="2000" spc="30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11F8B90-4FCB-59A9-375B-8E931173FFE3}"/>
              </a:ext>
            </a:extLst>
          </p:cNvPr>
          <p:cNvGrpSpPr/>
          <p:nvPr/>
        </p:nvGrpSpPr>
        <p:grpSpPr>
          <a:xfrm>
            <a:off x="6537960" y="10447020"/>
            <a:ext cx="11327498" cy="1751591"/>
            <a:chOff x="6629400" y="10447020"/>
            <a:chExt cx="11327498" cy="1751591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3FEB6B2-6E00-EBA6-F781-1ECF7EDBD70A}"/>
                </a:ext>
              </a:extLst>
            </p:cNvPr>
            <p:cNvCxnSpPr/>
            <p:nvPr/>
          </p:nvCxnSpPr>
          <p:spPr>
            <a:xfrm>
              <a:off x="6629400" y="10447020"/>
              <a:ext cx="0" cy="1751591"/>
            </a:xfrm>
            <a:prstGeom prst="line">
              <a:avLst/>
            </a:prstGeom>
            <a:ln>
              <a:solidFill>
                <a:schemeClr val="tx1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56955E51-3A9A-B14A-30D9-12228E0B7374}"/>
                </a:ext>
              </a:extLst>
            </p:cNvPr>
            <p:cNvCxnSpPr/>
            <p:nvPr/>
          </p:nvCxnSpPr>
          <p:spPr>
            <a:xfrm>
              <a:off x="12293149" y="10447020"/>
              <a:ext cx="0" cy="1751591"/>
            </a:xfrm>
            <a:prstGeom prst="line">
              <a:avLst/>
            </a:prstGeom>
            <a:ln>
              <a:solidFill>
                <a:schemeClr val="tx1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7A889F8B-ABFC-FA9A-9F30-3651860288AD}"/>
                </a:ext>
              </a:extLst>
            </p:cNvPr>
            <p:cNvCxnSpPr/>
            <p:nvPr/>
          </p:nvCxnSpPr>
          <p:spPr>
            <a:xfrm>
              <a:off x="17956898" y="10447020"/>
              <a:ext cx="0" cy="1751591"/>
            </a:xfrm>
            <a:prstGeom prst="line">
              <a:avLst/>
            </a:prstGeom>
            <a:ln>
              <a:solidFill>
                <a:schemeClr val="tx1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45699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raphic 57">
            <a:extLst>
              <a:ext uri="{FF2B5EF4-FFF2-40B4-BE49-F238E27FC236}">
                <a16:creationId xmlns:a16="http://schemas.microsoft.com/office/drawing/2014/main" id="{B3B79F57-8440-8DFE-3B6B-836AB9E2F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04453" y="3048000"/>
            <a:ext cx="12607637" cy="10668000"/>
          </a:xfrm>
          <a:prstGeom prst="rect">
            <a:avLst/>
          </a:prstGeom>
        </p:spPr>
      </p:pic>
      <p:grpSp>
        <p:nvGrpSpPr>
          <p:cNvPr id="1025" name="Group 1024">
            <a:extLst>
              <a:ext uri="{FF2B5EF4-FFF2-40B4-BE49-F238E27FC236}">
                <a16:creationId xmlns:a16="http://schemas.microsoft.com/office/drawing/2014/main" id="{BB29D5D4-5DB5-E90B-8EC4-2F69EDD5CC7B}"/>
              </a:ext>
            </a:extLst>
          </p:cNvPr>
          <p:cNvGrpSpPr/>
          <p:nvPr/>
        </p:nvGrpSpPr>
        <p:grpSpPr>
          <a:xfrm>
            <a:off x="3200400" y="4067244"/>
            <a:ext cx="16341006" cy="6316663"/>
            <a:chOff x="3200400" y="4041844"/>
            <a:chExt cx="16341006" cy="6316663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F8AE1A-DEB9-8371-48AF-996C317DB536}"/>
                </a:ext>
              </a:extLst>
            </p:cNvPr>
            <p:cNvSpPr/>
            <p:nvPr/>
          </p:nvSpPr>
          <p:spPr>
            <a:xfrm>
              <a:off x="3200400" y="4041844"/>
              <a:ext cx="809556" cy="8095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5245F50-48E9-657A-CB95-85433104E279}"/>
                </a:ext>
              </a:extLst>
            </p:cNvPr>
            <p:cNvSpPr/>
            <p:nvPr/>
          </p:nvSpPr>
          <p:spPr>
            <a:xfrm>
              <a:off x="3200400" y="9548951"/>
              <a:ext cx="809556" cy="8095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C29CAF9-4C68-5AA5-B913-9E868954BAA4}"/>
                </a:ext>
              </a:extLst>
            </p:cNvPr>
            <p:cNvSpPr/>
            <p:nvPr/>
          </p:nvSpPr>
          <p:spPr>
            <a:xfrm>
              <a:off x="10953210" y="4041844"/>
              <a:ext cx="809556" cy="8095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17C0E72B-3A35-00CB-ECAB-9B6B5BFB5492}"/>
                </a:ext>
              </a:extLst>
            </p:cNvPr>
            <p:cNvSpPr/>
            <p:nvPr/>
          </p:nvSpPr>
          <p:spPr>
            <a:xfrm>
              <a:off x="10953210" y="9548951"/>
              <a:ext cx="809556" cy="8095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8E5F1D3-9020-FBBD-F0CE-E94E6CFE0D20}"/>
                </a:ext>
              </a:extLst>
            </p:cNvPr>
            <p:cNvSpPr/>
            <p:nvPr/>
          </p:nvSpPr>
          <p:spPr>
            <a:xfrm>
              <a:off x="18731850" y="4041844"/>
              <a:ext cx="809556" cy="8095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24" name="Rectangle 1023">
              <a:extLst>
                <a:ext uri="{FF2B5EF4-FFF2-40B4-BE49-F238E27FC236}">
                  <a16:creationId xmlns:a16="http://schemas.microsoft.com/office/drawing/2014/main" id="{C7F3AC43-826E-8B7E-2B43-3A26FC64391B}"/>
                </a:ext>
              </a:extLst>
            </p:cNvPr>
            <p:cNvSpPr/>
            <p:nvPr/>
          </p:nvSpPr>
          <p:spPr>
            <a:xfrm>
              <a:off x="18731850" y="9548951"/>
              <a:ext cx="809556" cy="8095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C19E1DD-9330-0A9E-3245-A3CF9371BDC1}"/>
              </a:ext>
            </a:extLst>
          </p:cNvPr>
          <p:cNvSpPr txBox="1"/>
          <p:nvPr/>
        </p:nvSpPr>
        <p:spPr>
          <a:xfrm>
            <a:off x="10328672" y="9379272"/>
            <a:ext cx="3759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/>
              <a:t>05</a:t>
            </a:r>
            <a:endParaRPr lang="id-ID" sz="138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0C9132-0539-5579-F1AB-FE97261DAFA4}"/>
              </a:ext>
            </a:extLst>
          </p:cNvPr>
          <p:cNvSpPr txBox="1"/>
          <p:nvPr/>
        </p:nvSpPr>
        <p:spPr>
          <a:xfrm>
            <a:off x="10074672" y="6283235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/>
              <a:t>MARKET OPPORTUNITY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F84AC2-BCDD-5631-DC10-0177D7DDBC80}"/>
              </a:ext>
            </a:extLst>
          </p:cNvPr>
          <p:cNvSpPr txBox="1"/>
          <p:nvPr/>
        </p:nvSpPr>
        <p:spPr>
          <a:xfrm>
            <a:off x="10074672" y="11633879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/>
              <a:t>FINANCIAL PERFORMANCE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28EA1F7-EC9E-F9FE-00C5-92F9A45B9A2A}"/>
              </a:ext>
            </a:extLst>
          </p:cNvPr>
          <p:cNvSpPr txBox="1"/>
          <p:nvPr/>
        </p:nvSpPr>
        <p:spPr>
          <a:xfrm>
            <a:off x="10328672" y="4067244"/>
            <a:ext cx="3759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/>
              <a:t>02</a:t>
            </a:r>
            <a:endParaRPr lang="id-ID" sz="138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4559B48-C6E4-1637-F3E5-DE1033A85A6B}"/>
              </a:ext>
            </a:extLst>
          </p:cNvPr>
          <p:cNvSpPr txBox="1"/>
          <p:nvPr/>
        </p:nvSpPr>
        <p:spPr>
          <a:xfrm>
            <a:off x="18141155" y="9379272"/>
            <a:ext cx="3759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/>
              <a:t>06</a:t>
            </a:r>
            <a:endParaRPr lang="id-ID" sz="138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E64A70-8765-56C7-FAF3-48485D500760}"/>
              </a:ext>
            </a:extLst>
          </p:cNvPr>
          <p:cNvSpPr txBox="1"/>
          <p:nvPr/>
        </p:nvSpPr>
        <p:spPr>
          <a:xfrm>
            <a:off x="17887155" y="6283235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/>
              <a:t>PRODUCTS &amp; SERVICES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A6E3A0-0512-C352-258F-39971CD65E90}"/>
              </a:ext>
            </a:extLst>
          </p:cNvPr>
          <p:cNvSpPr txBox="1"/>
          <p:nvPr/>
        </p:nvSpPr>
        <p:spPr>
          <a:xfrm>
            <a:off x="17887155" y="11633879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/>
              <a:t>CONTACT INFORMATION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380984-8832-9ABA-F05F-AEF6EB983AA4}"/>
              </a:ext>
            </a:extLst>
          </p:cNvPr>
          <p:cNvSpPr txBox="1"/>
          <p:nvPr/>
        </p:nvSpPr>
        <p:spPr>
          <a:xfrm>
            <a:off x="18141155" y="4067244"/>
            <a:ext cx="3759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/>
              <a:t>03</a:t>
            </a:r>
            <a:endParaRPr lang="id-ID" sz="138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B96B95-797C-0A12-9F08-8ED5E0163B3B}"/>
              </a:ext>
            </a:extLst>
          </p:cNvPr>
          <p:cNvSpPr txBox="1"/>
          <p:nvPr/>
        </p:nvSpPr>
        <p:spPr>
          <a:xfrm>
            <a:off x="2262188" y="6283235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/>
              <a:t>COMPANY </a:t>
            </a:r>
            <a:r>
              <a:rPr lang="en-US" sz="3600"/>
              <a:t>OVERVIEW</a:t>
            </a:r>
            <a:endParaRPr lang="id-ID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5A37FF-6E18-1C88-C778-BD8D01965E72}"/>
              </a:ext>
            </a:extLst>
          </p:cNvPr>
          <p:cNvSpPr txBox="1"/>
          <p:nvPr/>
        </p:nvSpPr>
        <p:spPr>
          <a:xfrm>
            <a:off x="2262188" y="11633879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/>
              <a:t>ACHIEVEMENTS &amp; MILESTONES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D72CF82-EA85-E045-42F1-0C6B36B71F4F}"/>
              </a:ext>
            </a:extLst>
          </p:cNvPr>
          <p:cNvSpPr txBox="1"/>
          <p:nvPr/>
        </p:nvSpPr>
        <p:spPr>
          <a:xfrm>
            <a:off x="2516188" y="4047936"/>
            <a:ext cx="3759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/>
              <a:t>01</a:t>
            </a:r>
            <a:endParaRPr lang="id-ID" sz="1380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DE57F36-5FB3-78FB-9780-2482FA288A41}"/>
              </a:ext>
            </a:extLst>
          </p:cNvPr>
          <p:cNvSpPr txBox="1"/>
          <p:nvPr/>
        </p:nvSpPr>
        <p:spPr>
          <a:xfrm>
            <a:off x="2516188" y="9398580"/>
            <a:ext cx="3759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/>
              <a:t>04</a:t>
            </a:r>
            <a:endParaRPr lang="id-ID" sz="1380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1028708" y="678796"/>
            <a:ext cx="223234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>
                <a:latin typeface="+mj-lt"/>
              </a:rPr>
              <a:t>Table of Contents</a:t>
            </a:r>
            <a:endParaRPr lang="id-ID" sz="115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95041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1D28494A-FA28-ACDE-088A-8EBE61D8A03D}"/>
              </a:ext>
            </a:extLst>
          </p:cNvPr>
          <p:cNvGrpSpPr/>
          <p:nvPr/>
        </p:nvGrpSpPr>
        <p:grpSpPr>
          <a:xfrm>
            <a:off x="980240" y="7342790"/>
            <a:ext cx="22371885" cy="5279621"/>
            <a:chOff x="980240" y="7342790"/>
            <a:chExt cx="22371885" cy="5279621"/>
          </a:xfrm>
          <a:solidFill>
            <a:schemeClr val="accent6">
              <a:lumMod val="90000"/>
            </a:schemeClr>
          </a:solidFill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9E699FE2-0C27-A961-2073-3F99D79A7702}"/>
                </a:ext>
              </a:extLst>
            </p:cNvPr>
            <p:cNvSpPr/>
            <p:nvPr/>
          </p:nvSpPr>
          <p:spPr>
            <a:xfrm>
              <a:off x="980240" y="7342790"/>
              <a:ext cx="22371885" cy="178308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0447D07D-89AD-C10A-2249-E5CF45E146A1}"/>
                </a:ext>
              </a:extLst>
            </p:cNvPr>
            <p:cNvSpPr/>
            <p:nvPr/>
          </p:nvSpPr>
          <p:spPr>
            <a:xfrm>
              <a:off x="980240" y="10839331"/>
              <a:ext cx="22371885" cy="178308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aphicFrame>
        <p:nvGraphicFramePr>
          <p:cNvPr id="3" name="Table 7">
            <a:extLst>
              <a:ext uri="{FF2B5EF4-FFF2-40B4-BE49-F238E27FC236}">
                <a16:creationId xmlns:a16="http://schemas.microsoft.com/office/drawing/2014/main" id="{2D7078E1-3E65-994C-DB84-CF93234627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331654"/>
              </p:ext>
            </p:extLst>
          </p:nvPr>
        </p:nvGraphicFramePr>
        <p:xfrm>
          <a:off x="1030285" y="5632702"/>
          <a:ext cx="22321839" cy="6986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1121">
                  <a:extLst>
                    <a:ext uri="{9D8B030D-6E8A-4147-A177-3AD203B41FA5}">
                      <a16:colId xmlns:a16="http://schemas.microsoft.com/office/drawing/2014/main" val="1415507911"/>
                    </a:ext>
                  </a:extLst>
                </a:gridCol>
                <a:gridCol w="4841495">
                  <a:extLst>
                    <a:ext uri="{9D8B030D-6E8A-4147-A177-3AD203B41FA5}">
                      <a16:colId xmlns:a16="http://schemas.microsoft.com/office/drawing/2014/main" val="3811787824"/>
                    </a:ext>
                  </a:extLst>
                </a:gridCol>
                <a:gridCol w="4841495">
                  <a:extLst>
                    <a:ext uri="{9D8B030D-6E8A-4147-A177-3AD203B41FA5}">
                      <a16:colId xmlns:a16="http://schemas.microsoft.com/office/drawing/2014/main" val="1088388827"/>
                    </a:ext>
                  </a:extLst>
                </a:gridCol>
                <a:gridCol w="4635706">
                  <a:extLst>
                    <a:ext uri="{9D8B030D-6E8A-4147-A177-3AD203B41FA5}">
                      <a16:colId xmlns:a16="http://schemas.microsoft.com/office/drawing/2014/main" val="3209446304"/>
                    </a:ext>
                  </a:extLst>
                </a:gridCol>
                <a:gridCol w="3942022">
                  <a:extLst>
                    <a:ext uri="{9D8B030D-6E8A-4147-A177-3AD203B41FA5}">
                      <a16:colId xmlns:a16="http://schemas.microsoft.com/office/drawing/2014/main" val="1419361853"/>
                    </a:ext>
                  </a:extLst>
                </a:gridCol>
              </a:tblGrid>
              <a:tr h="1746584">
                <a:tc>
                  <a:txBody>
                    <a:bodyPr/>
                    <a:lstStyle/>
                    <a:p>
                      <a:pPr algn="ctr"/>
                      <a:r>
                        <a:rPr lang="en-US" sz="4400" b="0">
                          <a:solidFill>
                            <a:schemeClr val="accent1"/>
                          </a:solidFill>
                        </a:rPr>
                        <a:t>2020</a:t>
                      </a:r>
                      <a:endParaRPr lang="id-ID" sz="4400" b="0">
                        <a:solidFill>
                          <a:schemeClr val="accent1"/>
                        </a:solidFill>
                      </a:endParaRPr>
                    </a:p>
                  </a:txBody>
                  <a:tcPr marL="179796" marR="179796" marT="89898" marB="89898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0.5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12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10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26632640"/>
                  </a:ext>
                </a:extLst>
              </a:tr>
              <a:tr h="1746584">
                <a:tc>
                  <a:txBody>
                    <a:bodyPr/>
                    <a:lstStyle/>
                    <a:p>
                      <a:pPr algn="ctr"/>
                      <a:r>
                        <a:rPr lang="en-US" sz="4400" b="0">
                          <a:solidFill>
                            <a:schemeClr val="accent1"/>
                          </a:solidFill>
                        </a:rPr>
                        <a:t>2021</a:t>
                      </a:r>
                      <a:endParaRPr lang="id-ID" sz="4400" b="0">
                        <a:solidFill>
                          <a:schemeClr val="accent1"/>
                        </a:solidFill>
                      </a:endParaRPr>
                    </a:p>
                  </a:txBody>
                  <a:tcPr marL="179796" marR="179796" marT="89898" marB="89898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0.8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19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20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4938978"/>
                  </a:ext>
                </a:extLst>
              </a:tr>
              <a:tr h="1746584">
                <a:tc>
                  <a:txBody>
                    <a:bodyPr/>
                    <a:lstStyle/>
                    <a:p>
                      <a:pPr algn="ctr"/>
                      <a:r>
                        <a:rPr lang="en-US" sz="4400" b="0">
                          <a:solidFill>
                            <a:schemeClr val="accent1"/>
                          </a:solidFill>
                        </a:rPr>
                        <a:t>2022</a:t>
                      </a:r>
                      <a:endParaRPr lang="id-ID" sz="4400" b="0">
                        <a:solidFill>
                          <a:schemeClr val="accent1"/>
                        </a:solidFill>
                      </a:endParaRPr>
                    </a:p>
                  </a:txBody>
                  <a:tcPr marL="179796" marR="179796" marT="89898" marB="89898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1.2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35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30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66672838"/>
                  </a:ext>
                </a:extLst>
              </a:tr>
              <a:tr h="1746584">
                <a:tc>
                  <a:txBody>
                    <a:bodyPr/>
                    <a:lstStyle/>
                    <a:p>
                      <a:pPr algn="ctr"/>
                      <a:r>
                        <a:rPr lang="en-US" sz="4400" b="0">
                          <a:solidFill>
                            <a:schemeClr val="accent1"/>
                          </a:solidFill>
                        </a:rPr>
                        <a:t>2023</a:t>
                      </a:r>
                      <a:endParaRPr lang="id-ID" sz="4400" b="0">
                        <a:solidFill>
                          <a:schemeClr val="accent1"/>
                        </a:solidFill>
                      </a:endParaRPr>
                    </a:p>
                  </a:txBody>
                  <a:tcPr marL="179796" marR="179796" marT="89898" marB="89898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1.5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43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/>
                        <a:t>40</a:t>
                      </a:r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d-ID" sz="4400" b="0"/>
                    </a:p>
                  </a:txBody>
                  <a:tcPr marL="179796" marR="179796" marT="89898" marB="8989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553524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E1B27A2B-4510-B46F-7CFE-20E958BAFF08}"/>
              </a:ext>
            </a:extLst>
          </p:cNvPr>
          <p:cNvGrpSpPr/>
          <p:nvPr/>
        </p:nvGrpSpPr>
        <p:grpSpPr>
          <a:xfrm>
            <a:off x="1030287" y="3789575"/>
            <a:ext cx="22321837" cy="1399390"/>
            <a:chOff x="550862" y="2012346"/>
            <a:chExt cx="11009180" cy="690182"/>
          </a:xfrm>
          <a:solidFill>
            <a:schemeClr val="accent1"/>
          </a:solidFill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EB7E4CA-D9AC-FD1D-5448-8B44F5903397}"/>
                </a:ext>
              </a:extLst>
            </p:cNvPr>
            <p:cNvSpPr/>
            <p:nvPr/>
          </p:nvSpPr>
          <p:spPr>
            <a:xfrm>
              <a:off x="2565188" y="2016441"/>
              <a:ext cx="2245779" cy="686087"/>
            </a:xfrm>
            <a:prstGeom prst="roundRect">
              <a:avLst>
                <a:gd name="adj" fmla="val 234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spc="300">
                  <a:solidFill>
                    <a:schemeClr val="bg1"/>
                  </a:solidFill>
                </a:rPr>
                <a:t>REVENUE</a:t>
              </a:r>
            </a:p>
            <a:p>
              <a:pPr algn="ctr"/>
              <a:r>
                <a:rPr lang="en-US" sz="2400" b="1" spc="300">
                  <a:solidFill>
                    <a:schemeClr val="bg1"/>
                  </a:solidFill>
                </a:rPr>
                <a:t>($M)</a:t>
              </a:r>
              <a:endParaRPr lang="id-ID" sz="2400" b="1" spc="300">
                <a:solidFill>
                  <a:schemeClr val="bg1"/>
                </a:solidFill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F569D3E-D0B5-2923-D5D0-39CA92E52CFE}"/>
                </a:ext>
              </a:extLst>
            </p:cNvPr>
            <p:cNvSpPr/>
            <p:nvPr/>
          </p:nvSpPr>
          <p:spPr>
            <a:xfrm>
              <a:off x="4973157" y="2016441"/>
              <a:ext cx="2245779" cy="686087"/>
            </a:xfrm>
            <a:prstGeom prst="roundRect">
              <a:avLst>
                <a:gd name="adj" fmla="val 217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spc="300">
                  <a:solidFill>
                    <a:schemeClr val="bg1"/>
                  </a:solidFill>
                </a:rPr>
                <a:t>REVENUE</a:t>
              </a:r>
            </a:p>
            <a:p>
              <a:pPr algn="ctr"/>
              <a:r>
                <a:rPr lang="en-US" sz="2400" b="1" spc="300">
                  <a:solidFill>
                    <a:schemeClr val="bg1"/>
                  </a:solidFill>
                </a:rPr>
                <a:t>($M)</a:t>
              </a:r>
              <a:endParaRPr lang="id-ID" sz="2400" b="1" spc="300">
                <a:solidFill>
                  <a:schemeClr val="bg1"/>
                </a:solidFill>
              </a:endParaRP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D0FE892-2A04-6044-D3CE-F1AC08EBC436}"/>
                </a:ext>
              </a:extLst>
            </p:cNvPr>
            <p:cNvSpPr/>
            <p:nvPr/>
          </p:nvSpPr>
          <p:spPr>
            <a:xfrm>
              <a:off x="7381126" y="2016441"/>
              <a:ext cx="2245779" cy="686087"/>
            </a:xfrm>
            <a:prstGeom prst="roundRect">
              <a:avLst>
                <a:gd name="adj" fmla="val 183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spc="300">
                  <a:solidFill>
                    <a:schemeClr val="bg1"/>
                  </a:solidFill>
                </a:rPr>
                <a:t>REVENUE TARGET </a:t>
              </a:r>
            </a:p>
            <a:p>
              <a:pPr algn="ctr"/>
              <a:r>
                <a:rPr lang="en-US" sz="2400" b="1" spc="300">
                  <a:solidFill>
                    <a:schemeClr val="bg1"/>
                  </a:solidFill>
                </a:rPr>
                <a:t>($M)</a:t>
              </a:r>
              <a:endParaRPr lang="id-ID" sz="2400" b="1" spc="300">
                <a:solidFill>
                  <a:schemeClr val="bg1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CDC04D6-4071-58C9-2817-2D8393CBDBE9}"/>
                </a:ext>
              </a:extLst>
            </p:cNvPr>
            <p:cNvSpPr/>
            <p:nvPr/>
          </p:nvSpPr>
          <p:spPr>
            <a:xfrm>
              <a:off x="550862" y="2012347"/>
              <a:ext cx="1852136" cy="690181"/>
            </a:xfrm>
            <a:custGeom>
              <a:avLst/>
              <a:gdLst>
                <a:gd name="connsiteX0" fmla="*/ 471773 w 1852136"/>
                <a:gd name="connsiteY0" fmla="*/ 0 h 690181"/>
                <a:gd name="connsiteX1" fmla="*/ 1737836 w 1852136"/>
                <a:gd name="connsiteY1" fmla="*/ 0 h 690181"/>
                <a:gd name="connsiteX2" fmla="*/ 1852136 w 1852136"/>
                <a:gd name="connsiteY2" fmla="*/ 114300 h 690181"/>
                <a:gd name="connsiteX3" fmla="*/ 1852136 w 1852136"/>
                <a:gd name="connsiteY3" fmla="*/ 575882 h 690181"/>
                <a:gd name="connsiteX4" fmla="*/ 1737836 w 1852136"/>
                <a:gd name="connsiteY4" fmla="*/ 690182 h 690181"/>
                <a:gd name="connsiteX5" fmla="*/ 114300 w 1852136"/>
                <a:gd name="connsiteY5" fmla="*/ 690182 h 690181"/>
                <a:gd name="connsiteX6" fmla="*/ 0 w 1852136"/>
                <a:gd name="connsiteY6" fmla="*/ 575882 h 690181"/>
                <a:gd name="connsiteX7" fmla="*/ 0 w 1852136"/>
                <a:gd name="connsiteY7" fmla="*/ 471773 h 690181"/>
                <a:gd name="connsiteX8" fmla="*/ 471773 w 1852136"/>
                <a:gd name="connsiteY8" fmla="*/ 0 h 69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136" h="690181">
                  <a:moveTo>
                    <a:pt x="471773" y="0"/>
                  </a:moveTo>
                  <a:lnTo>
                    <a:pt x="1737836" y="0"/>
                  </a:lnTo>
                  <a:cubicBezTo>
                    <a:pt x="1800958" y="0"/>
                    <a:pt x="1852136" y="51174"/>
                    <a:pt x="1852136" y="114300"/>
                  </a:cubicBezTo>
                  <a:lnTo>
                    <a:pt x="1852136" y="575882"/>
                  </a:lnTo>
                  <a:cubicBezTo>
                    <a:pt x="1852136" y="639008"/>
                    <a:pt x="1800958" y="690182"/>
                    <a:pt x="1737836" y="690182"/>
                  </a:cubicBezTo>
                  <a:lnTo>
                    <a:pt x="114300" y="690182"/>
                  </a:lnTo>
                  <a:cubicBezTo>
                    <a:pt x="51174" y="690182"/>
                    <a:pt x="0" y="639008"/>
                    <a:pt x="0" y="575882"/>
                  </a:cubicBezTo>
                  <a:lnTo>
                    <a:pt x="0" y="471773"/>
                  </a:lnTo>
                  <a:cubicBezTo>
                    <a:pt x="0" y="211220"/>
                    <a:pt x="211220" y="0"/>
                    <a:pt x="4717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sz="2400" b="1" spc="300">
                  <a:solidFill>
                    <a:schemeClr val="bg1"/>
                  </a:solidFill>
                </a:rPr>
                <a:t>YEAR</a:t>
              </a:r>
              <a:endParaRPr lang="id-ID" sz="2400" b="1" spc="300">
                <a:solidFill>
                  <a:schemeClr val="bg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8427731-7F39-A63C-A739-C792E57C3015}"/>
                </a:ext>
              </a:extLst>
            </p:cNvPr>
            <p:cNvSpPr/>
            <p:nvPr/>
          </p:nvSpPr>
          <p:spPr>
            <a:xfrm>
              <a:off x="9708001" y="2012346"/>
              <a:ext cx="1852041" cy="690181"/>
            </a:xfrm>
            <a:custGeom>
              <a:avLst/>
              <a:gdLst>
                <a:gd name="connsiteX0" fmla="*/ 114300 w 1852041"/>
                <a:gd name="connsiteY0" fmla="*/ 0 h 690181"/>
                <a:gd name="connsiteX1" fmla="*/ 1380268 w 1852041"/>
                <a:gd name="connsiteY1" fmla="*/ 0 h 690181"/>
                <a:gd name="connsiteX2" fmla="*/ 1852041 w 1852041"/>
                <a:gd name="connsiteY2" fmla="*/ 471773 h 690181"/>
                <a:gd name="connsiteX3" fmla="*/ 1852041 w 1852041"/>
                <a:gd name="connsiteY3" fmla="*/ 575882 h 690181"/>
                <a:gd name="connsiteX4" fmla="*/ 1737741 w 1852041"/>
                <a:gd name="connsiteY4" fmla="*/ 690182 h 690181"/>
                <a:gd name="connsiteX5" fmla="*/ 114300 w 1852041"/>
                <a:gd name="connsiteY5" fmla="*/ 690182 h 690181"/>
                <a:gd name="connsiteX6" fmla="*/ 0 w 1852041"/>
                <a:gd name="connsiteY6" fmla="*/ 575882 h 690181"/>
                <a:gd name="connsiteX7" fmla="*/ 0 w 1852041"/>
                <a:gd name="connsiteY7" fmla="*/ 114300 h 690181"/>
                <a:gd name="connsiteX8" fmla="*/ 114300 w 1852041"/>
                <a:gd name="connsiteY8" fmla="*/ 0 h 69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041" h="690181">
                  <a:moveTo>
                    <a:pt x="114300" y="0"/>
                  </a:moveTo>
                  <a:lnTo>
                    <a:pt x="1380268" y="0"/>
                  </a:lnTo>
                  <a:cubicBezTo>
                    <a:pt x="1640824" y="0"/>
                    <a:pt x="1852041" y="211220"/>
                    <a:pt x="1852041" y="471773"/>
                  </a:cubicBezTo>
                  <a:lnTo>
                    <a:pt x="1852041" y="575882"/>
                  </a:lnTo>
                  <a:cubicBezTo>
                    <a:pt x="1852041" y="639008"/>
                    <a:pt x="1800863" y="690182"/>
                    <a:pt x="1737741" y="690182"/>
                  </a:cubicBezTo>
                  <a:lnTo>
                    <a:pt x="114300" y="690182"/>
                  </a:lnTo>
                  <a:cubicBezTo>
                    <a:pt x="51178" y="690182"/>
                    <a:pt x="0" y="639008"/>
                    <a:pt x="0" y="575882"/>
                  </a:cubicBezTo>
                  <a:lnTo>
                    <a:pt x="0" y="114300"/>
                  </a:lnTo>
                  <a:cubicBezTo>
                    <a:pt x="0" y="51174"/>
                    <a:pt x="51178" y="0"/>
                    <a:pt x="1143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sz="2400" b="1" spc="300">
                  <a:solidFill>
                    <a:schemeClr val="bg1"/>
                  </a:solidFill>
                </a:rPr>
                <a:t>TARGET</a:t>
              </a:r>
            </a:p>
            <a:p>
              <a:pPr algn="ctr"/>
              <a:r>
                <a:rPr lang="en-US" sz="2400" b="1" spc="300">
                  <a:solidFill>
                    <a:schemeClr val="bg1"/>
                  </a:solidFill>
                </a:rPr>
                <a:t>ACHIEVEMENT</a:t>
              </a:r>
              <a:endParaRPr lang="id-ID" sz="2400" b="1" spc="30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95D31B62-C52A-57B5-F1AF-6C534087C0C0}"/>
              </a:ext>
            </a:extLst>
          </p:cNvPr>
          <p:cNvSpPr txBox="1"/>
          <p:nvPr/>
        </p:nvSpPr>
        <p:spPr>
          <a:xfrm>
            <a:off x="980240" y="791292"/>
            <a:ext cx="1254791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0"/>
              <a:t>Key Metrics of Our Financial Performance</a:t>
            </a:r>
            <a:endParaRPr lang="id-ID" sz="800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619D7EF-12CD-368D-E95B-D2535FF119B3}"/>
              </a:ext>
            </a:extLst>
          </p:cNvPr>
          <p:cNvGrpSpPr/>
          <p:nvPr/>
        </p:nvGrpSpPr>
        <p:grpSpPr>
          <a:xfrm>
            <a:off x="19881962" y="5847246"/>
            <a:ext cx="3185188" cy="6160257"/>
            <a:chOff x="19881962" y="5847246"/>
            <a:chExt cx="3185188" cy="6160257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7E63D95-D6BB-A7D2-8121-3C7CD1B3EA66}"/>
                </a:ext>
              </a:extLst>
            </p:cNvPr>
            <p:cNvSpPr/>
            <p:nvPr/>
          </p:nvSpPr>
          <p:spPr>
            <a:xfrm>
              <a:off x="19881962" y="5847246"/>
              <a:ext cx="3185188" cy="72780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spc="300">
                  <a:solidFill>
                    <a:schemeClr val="tx1"/>
                  </a:solidFill>
                </a:rPr>
                <a:t>ACHIEVED</a:t>
              </a:r>
              <a:endParaRPr lang="id-ID" sz="2000" b="1" spc="300">
                <a:solidFill>
                  <a:schemeClr val="tx1"/>
                </a:solidFill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44637838-8DC9-E528-9979-CEFC14D8936A}"/>
                </a:ext>
              </a:extLst>
            </p:cNvPr>
            <p:cNvSpPr/>
            <p:nvPr/>
          </p:nvSpPr>
          <p:spPr>
            <a:xfrm>
              <a:off x="19881962" y="7847051"/>
              <a:ext cx="3185188" cy="72780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spc="300">
                  <a:solidFill>
                    <a:schemeClr val="bg1"/>
                  </a:solidFill>
                </a:rPr>
                <a:t>NOT ACHIEVED</a:t>
              </a:r>
              <a:endParaRPr lang="id-ID" sz="2000" b="1" spc="300">
                <a:solidFill>
                  <a:schemeClr val="bg1"/>
                </a:solidFill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61E4D913-574B-193A-4F66-A68E04AD6D4A}"/>
                </a:ext>
              </a:extLst>
            </p:cNvPr>
            <p:cNvSpPr/>
            <p:nvPr/>
          </p:nvSpPr>
          <p:spPr>
            <a:xfrm>
              <a:off x="19881962" y="9482952"/>
              <a:ext cx="3185188" cy="72780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spc="300">
                  <a:solidFill>
                    <a:schemeClr val="tx1"/>
                  </a:solidFill>
                </a:rPr>
                <a:t>ACHIEVED</a:t>
              </a:r>
              <a:endParaRPr lang="id-ID" sz="2000" b="1" spc="300">
                <a:solidFill>
                  <a:schemeClr val="tx1"/>
                </a:solidFill>
              </a:endParaRP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BAACF734-EA98-1A79-E568-53B690851E25}"/>
                </a:ext>
              </a:extLst>
            </p:cNvPr>
            <p:cNvSpPr/>
            <p:nvPr/>
          </p:nvSpPr>
          <p:spPr>
            <a:xfrm>
              <a:off x="19881962" y="11279695"/>
              <a:ext cx="3185188" cy="72780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spc="300">
                  <a:solidFill>
                    <a:schemeClr val="tx1"/>
                  </a:solidFill>
                </a:rPr>
                <a:t>ACHIEVED</a:t>
              </a:r>
              <a:endParaRPr lang="id-ID" sz="2000" b="1" spc="30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247C62B-C44D-0E5A-2C24-49A31D987C3A}"/>
              </a:ext>
            </a:extLst>
          </p:cNvPr>
          <p:cNvGrpSpPr/>
          <p:nvPr/>
        </p:nvGrpSpPr>
        <p:grpSpPr>
          <a:xfrm>
            <a:off x="19950542" y="940259"/>
            <a:ext cx="4425378" cy="523220"/>
            <a:chOff x="1805940" y="808293"/>
            <a:chExt cx="4425378" cy="523220"/>
          </a:xfrm>
        </p:grpSpPr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B3E7B71B-2BD2-37C3-8C65-5AC180E54A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3"/>
              <a:ext cx="319317" cy="270191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5E7B771-BE10-6563-38E9-8AD6B2DF7CE2}"/>
                </a:ext>
              </a:extLst>
            </p:cNvPr>
            <p:cNvSpPr txBox="1"/>
            <p:nvPr/>
          </p:nvSpPr>
          <p:spPr>
            <a:xfrm>
              <a:off x="2072385" y="808293"/>
              <a:ext cx="41589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orth Bank Finance</a:t>
              </a:r>
              <a:endParaRPr lang="id-ID" sz="2800" b="1"/>
            </a:p>
          </p:txBody>
        </p:sp>
      </p:grpSp>
    </p:spTree>
    <p:extLst>
      <p:ext uri="{BB962C8B-B14F-4D97-AF65-F5344CB8AC3E}">
        <p14:creationId xmlns:p14="http://schemas.microsoft.com/office/powerpoint/2010/main" val="27942757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E2FEAAC-CAF6-1E1B-689B-F35EC0F2F016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B2C5C08B-54B7-A7C3-9F48-0F0D4CD4CA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DAB6F09-0938-AD26-24C3-9D47BCAFB169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7E62323-0D08-9F7D-AE0F-E8A505CEC833}"/>
              </a:ext>
            </a:extLst>
          </p:cNvPr>
          <p:cNvSpPr txBox="1"/>
          <p:nvPr/>
        </p:nvSpPr>
        <p:spPr>
          <a:xfrm>
            <a:off x="893128" y="3957038"/>
            <a:ext cx="891381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>
                <a:solidFill>
                  <a:srgbClr val="EFFF3D"/>
                </a:solidFill>
                <a:latin typeface="+mj-lt"/>
              </a:rPr>
              <a:t>Revenue</a:t>
            </a:r>
          </a:p>
          <a:p>
            <a:r>
              <a:rPr lang="en-US" sz="11500">
                <a:solidFill>
                  <a:srgbClr val="EFFF3D"/>
                </a:solidFill>
                <a:latin typeface="+mj-lt"/>
              </a:rPr>
              <a:t>Growth</a:t>
            </a:r>
            <a:endParaRPr lang="id-ID" sz="11500">
              <a:solidFill>
                <a:srgbClr val="EFFF3D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01625C3-C534-DF25-D255-B64E45795A99}"/>
              </a:ext>
            </a:extLst>
          </p:cNvPr>
          <p:cNvSpPr txBox="1"/>
          <p:nvPr/>
        </p:nvSpPr>
        <p:spPr>
          <a:xfrm>
            <a:off x="962348" y="8070882"/>
            <a:ext cx="884459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>
                <a:solidFill>
                  <a:schemeClr val="bg1"/>
                </a:solidFill>
              </a:rPr>
              <a:t>Arcu cursus euismod quis viverra nibh. Donec </a:t>
            </a:r>
            <a:endParaRPr lang="en-US" sz="2400">
              <a:solidFill>
                <a:schemeClr val="bg1"/>
              </a:solidFill>
            </a:endParaRPr>
          </a:p>
          <a:p>
            <a:r>
              <a:rPr lang="id-ID" sz="2400">
                <a:solidFill>
                  <a:schemeClr val="bg1"/>
                </a:solidFill>
              </a:rPr>
              <a:t>ac odio tempor orci dapibus. Fames ac turpis </a:t>
            </a:r>
            <a:endParaRPr lang="en-US" sz="2400">
              <a:solidFill>
                <a:schemeClr val="bg1"/>
              </a:solidFill>
            </a:endParaRPr>
          </a:p>
          <a:p>
            <a:r>
              <a:rPr lang="id-ID" sz="2400">
                <a:solidFill>
                  <a:schemeClr val="bg1"/>
                </a:solidFill>
              </a:rPr>
              <a:t>egestas maecenas pharetra convallis </a:t>
            </a:r>
            <a:endParaRPr lang="en-US" sz="2400">
              <a:solidFill>
                <a:schemeClr val="bg1"/>
              </a:solidFill>
            </a:endParaRPr>
          </a:p>
          <a:p>
            <a:r>
              <a:rPr lang="id-ID" sz="2400">
                <a:solidFill>
                  <a:schemeClr val="bg1"/>
                </a:solidFill>
              </a:rPr>
              <a:t>posuere eu tincidunt tortor</a:t>
            </a:r>
            <a:r>
              <a:rPr lang="en-US" sz="2400">
                <a:solidFill>
                  <a:schemeClr val="bg1"/>
                </a:solidFill>
              </a:rPr>
              <a:t> </a:t>
            </a:r>
            <a:r>
              <a:rPr lang="id-ID" sz="2400">
                <a:solidFill>
                  <a:schemeClr val="bg1"/>
                </a:solidFill>
              </a:rPr>
              <a:t>morbi.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7800E21-4D22-BC76-869D-1CCB671300F9}"/>
              </a:ext>
            </a:extLst>
          </p:cNvPr>
          <p:cNvSpPr/>
          <p:nvPr/>
        </p:nvSpPr>
        <p:spPr>
          <a:xfrm>
            <a:off x="1053148" y="10624986"/>
            <a:ext cx="3185188" cy="7278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1"/>
                </a:solidFill>
              </a:rPr>
              <a:t>LEARN MORE</a:t>
            </a:r>
            <a:endParaRPr lang="id-ID" sz="2000" b="1">
              <a:solidFill>
                <a:schemeClr val="tx1"/>
              </a:solidFill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C402B36-BBFA-25A1-DA7E-8154D68C3A2F}"/>
              </a:ext>
            </a:extLst>
          </p:cNvPr>
          <p:cNvGrpSpPr/>
          <p:nvPr/>
        </p:nvGrpSpPr>
        <p:grpSpPr>
          <a:xfrm>
            <a:off x="9806940" y="3715074"/>
            <a:ext cx="13545184" cy="7602686"/>
            <a:chOff x="9806940" y="3715074"/>
            <a:chExt cx="13545184" cy="760268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141B40C4-E4E4-91A0-8E66-8F0252F3F23D}"/>
                </a:ext>
              </a:extLst>
            </p:cNvPr>
            <p:cNvSpPr/>
            <p:nvPr/>
          </p:nvSpPr>
          <p:spPr>
            <a:xfrm>
              <a:off x="13375610" y="9879699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1C3E79B-C6D5-AEB9-4A48-0CDE7D695741}"/>
                </a:ext>
              </a:extLst>
            </p:cNvPr>
            <p:cNvSpPr/>
            <p:nvPr/>
          </p:nvSpPr>
          <p:spPr>
            <a:xfrm>
              <a:off x="13375610" y="7825324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4C09D8F-990C-61A7-9D51-8353A7B22EB8}"/>
                </a:ext>
              </a:extLst>
            </p:cNvPr>
            <p:cNvSpPr/>
            <p:nvPr/>
          </p:nvSpPr>
          <p:spPr>
            <a:xfrm>
              <a:off x="13375610" y="5770951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8BA31033-7D82-CCCC-BF2E-B34B6FA0EE0C}"/>
                </a:ext>
              </a:extLst>
            </p:cNvPr>
            <p:cNvSpPr/>
            <p:nvPr/>
          </p:nvSpPr>
          <p:spPr>
            <a:xfrm>
              <a:off x="13375610" y="3715074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D630877-C1B3-D75C-36C7-67C61ABBD1C6}"/>
                </a:ext>
              </a:extLst>
            </p:cNvPr>
            <p:cNvSpPr/>
            <p:nvPr/>
          </p:nvSpPr>
          <p:spPr>
            <a:xfrm>
              <a:off x="16944280" y="9879699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C8F3A48-5AE3-8E70-CEB0-8F9A70927EA3}"/>
                </a:ext>
              </a:extLst>
            </p:cNvPr>
            <p:cNvSpPr/>
            <p:nvPr/>
          </p:nvSpPr>
          <p:spPr>
            <a:xfrm>
              <a:off x="16944280" y="7825324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7128A36C-41F4-03CB-A612-AD5D9C1F1E67}"/>
                </a:ext>
              </a:extLst>
            </p:cNvPr>
            <p:cNvSpPr/>
            <p:nvPr/>
          </p:nvSpPr>
          <p:spPr>
            <a:xfrm>
              <a:off x="16944280" y="5770951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A51F8699-547A-02A1-FD41-79EE3E7C3898}"/>
                </a:ext>
              </a:extLst>
            </p:cNvPr>
            <p:cNvSpPr/>
            <p:nvPr/>
          </p:nvSpPr>
          <p:spPr>
            <a:xfrm>
              <a:off x="16944280" y="3715074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FB45B58-A1F2-AC8F-E967-7FB67199E6AB}"/>
                </a:ext>
              </a:extLst>
            </p:cNvPr>
            <p:cNvSpPr/>
            <p:nvPr/>
          </p:nvSpPr>
          <p:spPr>
            <a:xfrm>
              <a:off x="20512950" y="9879699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9F7B8145-ED87-E275-3FB0-04E390409481}"/>
                </a:ext>
              </a:extLst>
            </p:cNvPr>
            <p:cNvSpPr/>
            <p:nvPr/>
          </p:nvSpPr>
          <p:spPr>
            <a:xfrm>
              <a:off x="20512950" y="7825324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FA9849B-275E-A45C-87FB-88D2C93166B2}"/>
                </a:ext>
              </a:extLst>
            </p:cNvPr>
            <p:cNvSpPr/>
            <p:nvPr/>
          </p:nvSpPr>
          <p:spPr>
            <a:xfrm>
              <a:off x="20512950" y="5770951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66D9CF3-55CF-2E7D-271E-105A15F781D6}"/>
                </a:ext>
              </a:extLst>
            </p:cNvPr>
            <p:cNvSpPr/>
            <p:nvPr/>
          </p:nvSpPr>
          <p:spPr>
            <a:xfrm>
              <a:off x="20512950" y="3715074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4612082-BCFF-E0E4-DCAE-4B8E5147EFF7}"/>
                </a:ext>
              </a:extLst>
            </p:cNvPr>
            <p:cNvSpPr/>
            <p:nvPr/>
          </p:nvSpPr>
          <p:spPr>
            <a:xfrm>
              <a:off x="9806940" y="9879699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F2D89947-2301-29C4-E6D8-24B6E373AB8A}"/>
                </a:ext>
              </a:extLst>
            </p:cNvPr>
            <p:cNvSpPr/>
            <p:nvPr/>
          </p:nvSpPr>
          <p:spPr>
            <a:xfrm>
              <a:off x="9806940" y="7825324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5D5070DD-3739-579F-77C8-650B7C8064FE}"/>
                </a:ext>
              </a:extLst>
            </p:cNvPr>
            <p:cNvSpPr/>
            <p:nvPr/>
          </p:nvSpPr>
          <p:spPr>
            <a:xfrm>
              <a:off x="9806940" y="5770951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944274E7-53FF-00C3-3A8E-54E369F2217F}"/>
                </a:ext>
              </a:extLst>
            </p:cNvPr>
            <p:cNvSpPr/>
            <p:nvPr/>
          </p:nvSpPr>
          <p:spPr>
            <a:xfrm>
              <a:off x="9806940" y="3715074"/>
              <a:ext cx="2839174" cy="1438061"/>
            </a:xfrm>
            <a:prstGeom prst="roundRect">
              <a:avLst>
                <a:gd name="adj" fmla="val 24604"/>
              </a:avLst>
            </a:pr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77B95BA2-CC47-25D3-171F-91CDA23869AD}"/>
              </a:ext>
            </a:extLst>
          </p:cNvPr>
          <p:cNvSpPr txBox="1"/>
          <p:nvPr/>
        </p:nvSpPr>
        <p:spPr>
          <a:xfrm>
            <a:off x="13375610" y="11735138"/>
            <a:ext cx="28391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>
                <a:solidFill>
                  <a:schemeClr val="bg1"/>
                </a:solidFill>
                <a:latin typeface="+mj-lt"/>
              </a:rPr>
              <a:t>2021</a:t>
            </a:r>
            <a:endParaRPr lang="id-ID" sz="6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8FBFE0-E423-DEDA-9FAB-748CB4F76875}"/>
              </a:ext>
            </a:extLst>
          </p:cNvPr>
          <p:cNvSpPr txBox="1"/>
          <p:nvPr/>
        </p:nvSpPr>
        <p:spPr>
          <a:xfrm>
            <a:off x="16944280" y="11735138"/>
            <a:ext cx="28391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>
                <a:solidFill>
                  <a:schemeClr val="bg1"/>
                </a:solidFill>
                <a:latin typeface="+mj-lt"/>
              </a:rPr>
              <a:t>2022</a:t>
            </a:r>
            <a:endParaRPr lang="id-ID" sz="6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4D41E8-47EE-5BB5-B872-003927FF7364}"/>
              </a:ext>
            </a:extLst>
          </p:cNvPr>
          <p:cNvSpPr txBox="1"/>
          <p:nvPr/>
        </p:nvSpPr>
        <p:spPr>
          <a:xfrm>
            <a:off x="20512948" y="11735138"/>
            <a:ext cx="28391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>
                <a:solidFill>
                  <a:schemeClr val="bg1"/>
                </a:solidFill>
                <a:latin typeface="+mj-lt"/>
              </a:rPr>
              <a:t>2023</a:t>
            </a:r>
            <a:endParaRPr lang="id-ID" sz="6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DE133B4-8A58-FCC4-A7D0-88FA71B15723}"/>
              </a:ext>
            </a:extLst>
          </p:cNvPr>
          <p:cNvSpPr txBox="1"/>
          <p:nvPr/>
        </p:nvSpPr>
        <p:spPr>
          <a:xfrm>
            <a:off x="9806939" y="11735138"/>
            <a:ext cx="28391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>
                <a:solidFill>
                  <a:schemeClr val="bg1"/>
                </a:solidFill>
                <a:latin typeface="+mj-lt"/>
              </a:rPr>
              <a:t>2021</a:t>
            </a:r>
            <a:endParaRPr lang="id-ID" sz="6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60CFF81-AEA8-0F69-57BA-4D8FC0120D6A}"/>
              </a:ext>
            </a:extLst>
          </p:cNvPr>
          <p:cNvSpPr txBox="1"/>
          <p:nvPr/>
        </p:nvSpPr>
        <p:spPr>
          <a:xfrm>
            <a:off x="13375610" y="2466698"/>
            <a:ext cx="283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solidFill>
                  <a:schemeClr val="accent2"/>
                </a:solidFill>
                <a:latin typeface="+mj-lt"/>
              </a:rPr>
              <a:t>20 $M</a:t>
            </a:r>
            <a:endParaRPr lang="id-ID" sz="48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0C77F94-06AC-24B8-B079-5EC0968EDE6E}"/>
              </a:ext>
            </a:extLst>
          </p:cNvPr>
          <p:cNvSpPr txBox="1"/>
          <p:nvPr/>
        </p:nvSpPr>
        <p:spPr>
          <a:xfrm>
            <a:off x="16944280" y="2466698"/>
            <a:ext cx="283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solidFill>
                  <a:schemeClr val="accent2"/>
                </a:solidFill>
                <a:latin typeface="+mj-lt"/>
              </a:rPr>
              <a:t>30 $M</a:t>
            </a:r>
            <a:endParaRPr lang="id-ID" sz="48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DB58CAD-1F92-D3FA-83F6-1AE4AD1B2958}"/>
              </a:ext>
            </a:extLst>
          </p:cNvPr>
          <p:cNvSpPr txBox="1"/>
          <p:nvPr/>
        </p:nvSpPr>
        <p:spPr>
          <a:xfrm>
            <a:off x="20512948" y="2466698"/>
            <a:ext cx="283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solidFill>
                  <a:schemeClr val="accent2"/>
                </a:solidFill>
                <a:latin typeface="+mj-lt"/>
              </a:rPr>
              <a:t>40 $M</a:t>
            </a:r>
            <a:endParaRPr lang="id-ID" sz="48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06FC917-9883-1AE9-6666-59EADD9DF006}"/>
              </a:ext>
            </a:extLst>
          </p:cNvPr>
          <p:cNvSpPr txBox="1"/>
          <p:nvPr/>
        </p:nvSpPr>
        <p:spPr>
          <a:xfrm>
            <a:off x="9806939" y="2466698"/>
            <a:ext cx="283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solidFill>
                  <a:schemeClr val="accent2"/>
                </a:solidFill>
                <a:latin typeface="+mj-lt"/>
              </a:rPr>
              <a:t>10 $M</a:t>
            </a:r>
            <a:endParaRPr lang="id-ID" sz="4800">
              <a:solidFill>
                <a:schemeClr val="accent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879643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3C85F5-8B53-B117-61FE-645838E9BF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6485709" y="2153316"/>
            <a:ext cx="114109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>
                <a:latin typeface="+mj-lt"/>
              </a:rPr>
              <a:t>ACHIEVEMENTS &amp; MILESTONES</a:t>
            </a:r>
            <a:endParaRPr lang="id-ID" sz="8000"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260465-832E-C9D2-FE4D-368D580BA5BD}"/>
              </a:ext>
            </a:extLst>
          </p:cNvPr>
          <p:cNvSpPr txBox="1"/>
          <p:nvPr/>
        </p:nvSpPr>
        <p:spPr>
          <a:xfrm>
            <a:off x="701333" y="6581757"/>
            <a:ext cx="38706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/>
              <a:t>2019</a:t>
            </a:r>
          </a:p>
          <a:p>
            <a:pPr algn="ctr"/>
            <a:r>
              <a:rPr lang="en-US" sz="2400"/>
              <a:t>Launched first product, Bank Digital Wallet</a:t>
            </a:r>
            <a:endParaRPr lang="id-ID" sz="24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7B8960-E339-9B97-19EC-8B65D62A1023}"/>
              </a:ext>
            </a:extLst>
          </p:cNvPr>
          <p:cNvSpPr txBox="1"/>
          <p:nvPr/>
        </p:nvSpPr>
        <p:spPr>
          <a:xfrm>
            <a:off x="7384307" y="6581757"/>
            <a:ext cx="32441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/>
              <a:t>2020</a:t>
            </a:r>
          </a:p>
          <a:p>
            <a:pPr algn="ctr"/>
            <a:r>
              <a:rPr lang="en-US" sz="2400"/>
              <a:t>Reached 1 million active users.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A64D25-170C-69F0-AE3F-6BD4BC56049D}"/>
              </a:ext>
            </a:extLst>
          </p:cNvPr>
          <p:cNvSpPr txBox="1"/>
          <p:nvPr/>
        </p:nvSpPr>
        <p:spPr>
          <a:xfrm>
            <a:off x="13754001" y="6581757"/>
            <a:ext cx="32441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/>
              <a:t>2022</a:t>
            </a:r>
          </a:p>
          <a:p>
            <a:pPr algn="ctr"/>
            <a:r>
              <a:rPr lang="en-US" sz="2400"/>
              <a:t>Expanded services to 10 new countries.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F9AF6D-BD07-8915-A682-D1AF94641597}"/>
              </a:ext>
            </a:extLst>
          </p:cNvPr>
          <p:cNvSpPr txBox="1"/>
          <p:nvPr/>
        </p:nvSpPr>
        <p:spPr>
          <a:xfrm>
            <a:off x="20123694" y="6581757"/>
            <a:ext cx="32441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/>
              <a:t>2023</a:t>
            </a:r>
          </a:p>
          <a:p>
            <a:pPr algn="ctr"/>
            <a:r>
              <a:rPr lang="en-US" sz="2400"/>
              <a:t>Secured Series C funding of $100 M.</a:t>
            </a:r>
            <a:endParaRPr lang="id-ID" sz="240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6F5C938-422A-3BBA-CD66-478754497AC9}"/>
              </a:ext>
            </a:extLst>
          </p:cNvPr>
          <p:cNvGrpSpPr/>
          <p:nvPr/>
        </p:nvGrpSpPr>
        <p:grpSpPr>
          <a:xfrm>
            <a:off x="2462756" y="5722185"/>
            <a:ext cx="19456901" cy="347820"/>
            <a:chOff x="2462756" y="5628061"/>
            <a:chExt cx="19456901" cy="347820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14454C5-5F14-6159-EBFE-AAF9A3E163A6}"/>
                </a:ext>
              </a:extLst>
            </p:cNvPr>
            <p:cNvCxnSpPr>
              <a:cxnSpLocks/>
            </p:cNvCxnSpPr>
            <p:nvPr/>
          </p:nvCxnSpPr>
          <p:spPr>
            <a:xfrm>
              <a:off x="2636666" y="5801970"/>
              <a:ext cx="19109079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BB4B13A-9515-4886-6453-A02BE9E531E9}"/>
                </a:ext>
              </a:extLst>
            </p:cNvPr>
            <p:cNvSpPr/>
            <p:nvPr/>
          </p:nvSpPr>
          <p:spPr>
            <a:xfrm>
              <a:off x="21571835" y="5628061"/>
              <a:ext cx="347822" cy="347820"/>
            </a:xfrm>
            <a:prstGeom prst="ellipse">
              <a:avLst/>
            </a:prstGeom>
            <a:solidFill>
              <a:srgbClr val="E2E8E6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E0B0C33-6E1A-CEE9-30F0-416C604E4E90}"/>
                </a:ext>
              </a:extLst>
            </p:cNvPr>
            <p:cNvSpPr/>
            <p:nvPr/>
          </p:nvSpPr>
          <p:spPr>
            <a:xfrm>
              <a:off x="2462756" y="5628061"/>
              <a:ext cx="347822" cy="347820"/>
            </a:xfrm>
            <a:prstGeom prst="ellipse">
              <a:avLst/>
            </a:prstGeom>
            <a:solidFill>
              <a:srgbClr val="E2E8E6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1295F3B-B704-84C9-11A4-B646A20F63DD}"/>
                </a:ext>
              </a:extLst>
            </p:cNvPr>
            <p:cNvSpPr/>
            <p:nvPr/>
          </p:nvSpPr>
          <p:spPr>
            <a:xfrm>
              <a:off x="8832449" y="5628061"/>
              <a:ext cx="347822" cy="347820"/>
            </a:xfrm>
            <a:prstGeom prst="ellipse">
              <a:avLst/>
            </a:prstGeom>
            <a:solidFill>
              <a:srgbClr val="E2E8E6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6DE21B9-AC70-F79B-BFA3-A9A357148DD9}"/>
                </a:ext>
              </a:extLst>
            </p:cNvPr>
            <p:cNvSpPr/>
            <p:nvPr/>
          </p:nvSpPr>
          <p:spPr>
            <a:xfrm>
              <a:off x="15202143" y="5628061"/>
              <a:ext cx="347822" cy="347820"/>
            </a:xfrm>
            <a:prstGeom prst="ellipse">
              <a:avLst/>
            </a:prstGeom>
            <a:solidFill>
              <a:srgbClr val="E2E8E6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583E3F-1C38-6488-CD81-3565CBAAE7EC}"/>
              </a:ext>
            </a:extLst>
          </p:cNvPr>
          <p:cNvGrpSpPr/>
          <p:nvPr/>
        </p:nvGrpSpPr>
        <p:grpSpPr>
          <a:xfrm>
            <a:off x="1030288" y="940259"/>
            <a:ext cx="4425378" cy="523220"/>
            <a:chOff x="1805940" y="808293"/>
            <a:chExt cx="4425378" cy="523220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BC3BC324-14CD-D7AD-5F88-587CF0ED14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3"/>
              <a:ext cx="319317" cy="27019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C8934A5-1D79-DDFB-ED1E-4B4D99067BBF}"/>
                </a:ext>
              </a:extLst>
            </p:cNvPr>
            <p:cNvSpPr txBox="1"/>
            <p:nvPr/>
          </p:nvSpPr>
          <p:spPr>
            <a:xfrm>
              <a:off x="2072385" y="808293"/>
              <a:ext cx="41589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orth Bank Finance</a:t>
              </a:r>
              <a:endParaRPr lang="id-ID" sz="2800" b="1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ACB748E-0DE7-1C63-2D48-66D88EB38523}"/>
              </a:ext>
            </a:extLst>
          </p:cNvPr>
          <p:cNvSpPr txBox="1"/>
          <p:nvPr/>
        </p:nvSpPr>
        <p:spPr>
          <a:xfrm>
            <a:off x="1388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/>
              <a:t>ABOUT</a:t>
            </a:r>
            <a:endParaRPr lang="id-ID" sz="2400" spc="30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8C040A-7B11-CE8C-E048-FBF01E0C7DE4}"/>
              </a:ext>
            </a:extLst>
          </p:cNvPr>
          <p:cNvSpPr txBox="1"/>
          <p:nvPr/>
        </p:nvSpPr>
        <p:spPr>
          <a:xfrm>
            <a:off x="1676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/>
              <a:t>SERVICE</a:t>
            </a:r>
            <a:endParaRPr lang="id-ID" sz="2400" spc="3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8B5648-2137-F6C1-EBCB-A64085BBF5D6}"/>
              </a:ext>
            </a:extLst>
          </p:cNvPr>
          <p:cNvSpPr txBox="1"/>
          <p:nvPr/>
        </p:nvSpPr>
        <p:spPr>
          <a:xfrm>
            <a:off x="1964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/>
              <a:t>CONTACT</a:t>
            </a:r>
            <a:endParaRPr lang="id-ID" sz="2400" spc="300"/>
          </a:p>
        </p:txBody>
      </p:sp>
      <p:pic>
        <p:nvPicPr>
          <p:cNvPr id="30" name="Graphic 29" descr="Hamburger Menu Icon outline">
            <a:extLst>
              <a:ext uri="{FF2B5EF4-FFF2-40B4-BE49-F238E27FC236}">
                <a16:creationId xmlns:a16="http://schemas.microsoft.com/office/drawing/2014/main" id="{D3B74877-AD6F-0557-652F-FD1C5A486D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887941" y="933195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461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3459891" y="3755063"/>
            <a:ext cx="65287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>
                <a:solidFill>
                  <a:schemeClr val="accent2"/>
                </a:solidFill>
                <a:latin typeface="+mj-lt"/>
              </a:rPr>
              <a:t>Short-Term Goals</a:t>
            </a:r>
            <a:endParaRPr lang="id-ID" sz="72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A66746-1495-6B0C-BCA8-58ED2840104F}"/>
              </a:ext>
            </a:extLst>
          </p:cNvPr>
          <p:cNvSpPr txBox="1"/>
          <p:nvPr/>
        </p:nvSpPr>
        <p:spPr>
          <a:xfrm>
            <a:off x="10699042" y="1894366"/>
            <a:ext cx="15635678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 spc="-300">
                <a:ln>
                  <a:solidFill>
                    <a:schemeClr val="accent1"/>
                  </a:solidFill>
                </a:ln>
                <a:solidFill>
                  <a:srgbClr val="082C25"/>
                </a:solidFill>
                <a:latin typeface="Manrope ExtraBold" pitchFamily="2" charset="0"/>
              </a:rPr>
              <a:t>2025</a:t>
            </a:r>
            <a:endParaRPr lang="id-ID" sz="41300" spc="-300">
              <a:ln>
                <a:solidFill>
                  <a:schemeClr val="accent1"/>
                </a:solidFill>
              </a:ln>
              <a:solidFill>
                <a:srgbClr val="082C25"/>
              </a:solidFill>
              <a:latin typeface="Manrope ExtraBold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4806B0-57DC-BC88-0F05-BE9F15BF274B}"/>
              </a:ext>
            </a:extLst>
          </p:cNvPr>
          <p:cNvSpPr txBox="1"/>
          <p:nvPr/>
        </p:nvSpPr>
        <p:spPr>
          <a:xfrm>
            <a:off x="687644" y="7652613"/>
            <a:ext cx="17600356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 spc="-300">
                <a:ln>
                  <a:solidFill>
                    <a:schemeClr val="accent1"/>
                  </a:solidFill>
                </a:ln>
                <a:solidFill>
                  <a:srgbClr val="082C25"/>
                </a:solidFill>
                <a:latin typeface="Manrope ExtraBold" pitchFamily="2" charset="0"/>
              </a:rPr>
              <a:t>2050</a:t>
            </a:r>
            <a:endParaRPr lang="id-ID" sz="41300" spc="-300">
              <a:ln>
                <a:solidFill>
                  <a:schemeClr val="accent1"/>
                </a:solidFill>
              </a:ln>
              <a:solidFill>
                <a:srgbClr val="082C25"/>
              </a:solidFill>
              <a:latin typeface="Manrope ExtraBold" pitchFamily="2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306DADF-C67D-5F8F-D5AD-D51BDB8CE6C9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E8A6CD5-B3B1-816D-D6A0-76C695B18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E25F9A8-DF5A-7CDF-EA24-0ECB83058ABD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38B3019-70FD-DFBD-82B4-6231967494F7}"/>
              </a:ext>
            </a:extLst>
          </p:cNvPr>
          <p:cNvSpPr txBox="1"/>
          <p:nvPr/>
        </p:nvSpPr>
        <p:spPr>
          <a:xfrm>
            <a:off x="3459891" y="6063387"/>
            <a:ext cx="652878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800">
                <a:solidFill>
                  <a:schemeClr val="bg1"/>
                </a:solidFill>
              </a:rPr>
              <a:t>Launch new investment platform, expand to Asia.</a:t>
            </a:r>
            <a:endParaRPr lang="id-ID" sz="280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9AF494-D945-FF0B-6496-F03BC7CA6422}"/>
              </a:ext>
            </a:extLst>
          </p:cNvPr>
          <p:cNvSpPr txBox="1"/>
          <p:nvPr/>
        </p:nvSpPr>
        <p:spPr>
          <a:xfrm>
            <a:off x="14909662" y="9470907"/>
            <a:ext cx="65287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>
                <a:solidFill>
                  <a:schemeClr val="accent2"/>
                </a:solidFill>
                <a:latin typeface="+mj-lt"/>
              </a:rPr>
              <a:t>Long-Term Goals</a:t>
            </a:r>
            <a:endParaRPr lang="id-ID" sz="72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8CC41C-B0C7-F451-E7BE-2BF15FBFECD1}"/>
              </a:ext>
            </a:extLst>
          </p:cNvPr>
          <p:cNvSpPr txBox="1"/>
          <p:nvPr/>
        </p:nvSpPr>
        <p:spPr>
          <a:xfrm>
            <a:off x="14909662" y="11779231"/>
            <a:ext cx="77600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Become the leading fintech provider globally, introduce AI-driven financial advisors.</a:t>
            </a:r>
            <a:endParaRPr lang="id-ID" sz="2800">
              <a:solidFill>
                <a:schemeClr val="bg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6FFD51A-BC9A-E43A-37B4-098952BD5EF4}"/>
              </a:ext>
            </a:extLst>
          </p:cNvPr>
          <p:cNvSpPr/>
          <p:nvPr/>
        </p:nvSpPr>
        <p:spPr>
          <a:xfrm rot="8100000" flipH="1">
            <a:off x="6396009" y="5021980"/>
            <a:ext cx="855690" cy="865645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C4FB965-BDB0-C6C6-09E0-C23339F4A29A}"/>
              </a:ext>
            </a:extLst>
          </p:cNvPr>
          <p:cNvSpPr/>
          <p:nvPr/>
        </p:nvSpPr>
        <p:spPr>
          <a:xfrm rot="13500000">
            <a:off x="17566929" y="10717447"/>
            <a:ext cx="855690" cy="865645"/>
          </a:xfrm>
          <a:custGeom>
            <a:avLst/>
            <a:gdLst>
              <a:gd name="connsiteX0" fmla="*/ 339803 w 743106"/>
              <a:gd name="connsiteY0" fmla="*/ 0 h 751751"/>
              <a:gd name="connsiteX1" fmla="*/ 403303 w 743106"/>
              <a:gd name="connsiteY1" fmla="*/ 0 h 751751"/>
              <a:gd name="connsiteX2" fmla="*/ 403303 w 743106"/>
              <a:gd name="connsiteY2" fmla="*/ 630197 h 751751"/>
              <a:gd name="connsiteX3" fmla="*/ 698205 w 743106"/>
              <a:gd name="connsiteY3" fmla="*/ 335295 h 751751"/>
              <a:gd name="connsiteX4" fmla="*/ 743106 w 743106"/>
              <a:gd name="connsiteY4" fmla="*/ 380196 h 751751"/>
              <a:gd name="connsiteX5" fmla="*/ 416454 w 743106"/>
              <a:gd name="connsiteY5" fmla="*/ 706849 h 751751"/>
              <a:gd name="connsiteX6" fmla="*/ 416454 w 743106"/>
              <a:gd name="connsiteY6" fmla="*/ 706849 h 751751"/>
              <a:gd name="connsiteX7" fmla="*/ 371553 w 743106"/>
              <a:gd name="connsiteY7" fmla="*/ 751751 h 751751"/>
              <a:gd name="connsiteX8" fmla="*/ 0 w 743106"/>
              <a:gd name="connsiteY8" fmla="*/ 380198 h 751751"/>
              <a:gd name="connsiteX9" fmla="*/ 44901 w 743106"/>
              <a:gd name="connsiteY9" fmla="*/ 335297 h 751751"/>
              <a:gd name="connsiteX10" fmla="*/ 339803 w 743106"/>
              <a:gd name="connsiteY10" fmla="*/ 630198 h 75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3106" h="751751">
                <a:moveTo>
                  <a:pt x="339803" y="0"/>
                </a:moveTo>
                <a:lnTo>
                  <a:pt x="403303" y="0"/>
                </a:lnTo>
                <a:lnTo>
                  <a:pt x="403303" y="630197"/>
                </a:lnTo>
                <a:lnTo>
                  <a:pt x="698205" y="335295"/>
                </a:lnTo>
                <a:lnTo>
                  <a:pt x="743106" y="380196"/>
                </a:lnTo>
                <a:lnTo>
                  <a:pt x="416454" y="706849"/>
                </a:lnTo>
                <a:lnTo>
                  <a:pt x="416454" y="706849"/>
                </a:lnTo>
                <a:lnTo>
                  <a:pt x="371553" y="751751"/>
                </a:lnTo>
                <a:lnTo>
                  <a:pt x="0" y="380198"/>
                </a:lnTo>
                <a:lnTo>
                  <a:pt x="44901" y="335297"/>
                </a:lnTo>
                <a:lnTo>
                  <a:pt x="339803" y="630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A289308-45FC-11E7-88A9-1F5D60B18D70}"/>
              </a:ext>
            </a:extLst>
          </p:cNvPr>
          <p:cNvCxnSpPr/>
          <p:nvPr/>
        </p:nvCxnSpPr>
        <p:spPr>
          <a:xfrm>
            <a:off x="14909662" y="9166860"/>
            <a:ext cx="401841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92ADE6D-A3A2-C541-AE1B-98AB8C493563}"/>
              </a:ext>
            </a:extLst>
          </p:cNvPr>
          <p:cNvCxnSpPr/>
          <p:nvPr/>
        </p:nvCxnSpPr>
        <p:spPr>
          <a:xfrm>
            <a:off x="5719942" y="3406140"/>
            <a:ext cx="401841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30AD3FE-F9AD-FAA4-0A30-DFEA2809897A}"/>
              </a:ext>
            </a:extLst>
          </p:cNvPr>
          <p:cNvSpPr txBox="1"/>
          <p:nvPr/>
        </p:nvSpPr>
        <p:spPr>
          <a:xfrm>
            <a:off x="18928080" y="941387"/>
            <a:ext cx="45663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800" b="1">
                <a:solidFill>
                  <a:schemeClr val="bg1"/>
                </a:solidFill>
              </a:rPr>
              <a:t>FUTURE </a:t>
            </a:r>
          </a:p>
          <a:p>
            <a:pPr algn="r"/>
            <a:r>
              <a:rPr lang="fr-FR" sz="2800" b="1">
                <a:solidFill>
                  <a:schemeClr val="bg1"/>
                </a:solidFill>
              </a:rPr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40964947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4473F48-20C2-0052-9556-65EE3AA4A8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90"/>
        </p:spPr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D976AB7-E635-177F-C784-E0E10538D186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85D2CC8A-56F9-ACBB-E94B-BADB109F4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945C7DF-C945-F6F2-EE3C-8367C70A5923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653E994-C03D-F136-81A9-564E868A1CA2}"/>
              </a:ext>
            </a:extLst>
          </p:cNvPr>
          <p:cNvSpPr txBox="1"/>
          <p:nvPr/>
        </p:nvSpPr>
        <p:spPr>
          <a:xfrm>
            <a:off x="1030288" y="10864712"/>
            <a:ext cx="870670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>
                <a:solidFill>
                  <a:schemeClr val="bg1"/>
                </a:solidFill>
              </a:rPr>
              <a:t>of our users are under 35 years old. Our platform processes </a:t>
            </a:r>
            <a:r>
              <a:rPr lang="en-US" sz="3600">
                <a:solidFill>
                  <a:schemeClr val="accent2"/>
                </a:solidFill>
              </a:rPr>
              <a:t>over 100,000 transactions per day.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9205A5-D7FA-9600-4CA9-D127AE9DF048}"/>
              </a:ext>
            </a:extLst>
          </p:cNvPr>
          <p:cNvSpPr txBox="1"/>
          <p:nvPr/>
        </p:nvSpPr>
        <p:spPr>
          <a:xfrm>
            <a:off x="734478" y="7710002"/>
            <a:ext cx="12195810" cy="377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3900">
                <a:solidFill>
                  <a:schemeClr val="bg1"/>
                </a:solidFill>
                <a:latin typeface="Manrope ExtraBold" pitchFamily="2" charset="0"/>
              </a:rPr>
              <a:t>60</a:t>
            </a:r>
            <a:r>
              <a:rPr lang="en-US" sz="16600">
                <a:solidFill>
                  <a:schemeClr val="bg1"/>
                </a:solidFill>
                <a:latin typeface="Manrope ExtraBold" pitchFamily="2" charset="0"/>
              </a:rPr>
              <a:t>% </a:t>
            </a:r>
            <a:endParaRPr lang="en-US" sz="23900">
              <a:solidFill>
                <a:schemeClr val="bg1"/>
              </a:solidFill>
              <a:latin typeface="Manrope ExtraBold" pitchFamily="2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818A98B-B633-761F-AFEB-0FCBA843A73F}"/>
              </a:ext>
            </a:extLst>
          </p:cNvPr>
          <p:cNvGrpSpPr/>
          <p:nvPr/>
        </p:nvGrpSpPr>
        <p:grpSpPr>
          <a:xfrm rot="16200000">
            <a:off x="18443089" y="7710002"/>
            <a:ext cx="4909036" cy="4909036"/>
            <a:chOff x="9824305" y="10010177"/>
            <a:chExt cx="2669856" cy="2669856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BA27B49-EB74-9F97-5D67-B743F9F954F0}"/>
                </a:ext>
              </a:extLst>
            </p:cNvPr>
            <p:cNvSpPr/>
            <p:nvPr/>
          </p:nvSpPr>
          <p:spPr>
            <a:xfrm>
              <a:off x="10714257" y="10900129"/>
              <a:ext cx="889952" cy="8899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49B7CCB-989A-9AD4-9ECB-42E2CE215417}"/>
                </a:ext>
              </a:extLst>
            </p:cNvPr>
            <p:cNvSpPr/>
            <p:nvPr/>
          </p:nvSpPr>
          <p:spPr>
            <a:xfrm>
              <a:off x="9824305" y="11790081"/>
              <a:ext cx="889952" cy="8899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10EBAC5-CDE6-3E72-8E1C-185B459E0485}"/>
                </a:ext>
              </a:extLst>
            </p:cNvPr>
            <p:cNvSpPr/>
            <p:nvPr/>
          </p:nvSpPr>
          <p:spPr>
            <a:xfrm>
              <a:off x="11604209" y="11790081"/>
              <a:ext cx="889952" cy="8899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BF7BF4F-3601-5FE9-620D-96A51CFCC898}"/>
                </a:ext>
              </a:extLst>
            </p:cNvPr>
            <p:cNvSpPr/>
            <p:nvPr/>
          </p:nvSpPr>
          <p:spPr>
            <a:xfrm>
              <a:off x="9824305" y="10010177"/>
              <a:ext cx="889952" cy="8899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7113288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1C9B24-A7D5-9766-8188-797C31E1C8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90">
            <a:fgClr>
              <a:srgbClr val="003C30"/>
            </a:fgClr>
            <a:bgClr>
              <a:schemeClr val="bg1"/>
            </a:bgClr>
          </a:pattFill>
        </p:spPr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834519" y="3253614"/>
            <a:ext cx="2232342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>
                <a:solidFill>
                  <a:schemeClr val="bg1"/>
                </a:solidFill>
                <a:latin typeface="+mj-lt"/>
              </a:rPr>
              <a:t>Contact </a:t>
            </a:r>
          </a:p>
          <a:p>
            <a:r>
              <a:rPr lang="en-US" sz="13800">
                <a:solidFill>
                  <a:schemeClr val="bg1"/>
                </a:solidFill>
                <a:latin typeface="+mj-lt"/>
              </a:rPr>
              <a:t>Information</a:t>
            </a:r>
            <a:endParaRPr lang="id-ID" sz="13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8347D0-C757-C14B-F320-BDB6A4C2D7FD}"/>
              </a:ext>
            </a:extLst>
          </p:cNvPr>
          <p:cNvSpPr txBox="1"/>
          <p:nvPr/>
        </p:nvSpPr>
        <p:spPr>
          <a:xfrm>
            <a:off x="9778875" y="11303348"/>
            <a:ext cx="2179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>
                <a:solidFill>
                  <a:srgbClr val="EFFF3D"/>
                </a:solidFill>
              </a:rPr>
              <a:t>ADDRESS</a:t>
            </a:r>
            <a:endParaRPr lang="id-ID" sz="2400" spc="300">
              <a:solidFill>
                <a:srgbClr val="EFFF3D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88C9BA-7DBB-2AF3-08D8-2EDE390273AD}"/>
              </a:ext>
            </a:extLst>
          </p:cNvPr>
          <p:cNvSpPr txBox="1"/>
          <p:nvPr/>
        </p:nvSpPr>
        <p:spPr>
          <a:xfrm>
            <a:off x="9804418" y="11751795"/>
            <a:ext cx="3724195" cy="981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>
                <a:solidFill>
                  <a:schemeClr val="bg1"/>
                </a:solidFill>
              </a:rPr>
              <a:t>1234 Market Street, San Francisco, CA 94103</a:t>
            </a:r>
            <a:endParaRPr lang="en-US" sz="2400" spc="1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E6CA90-1C28-8A37-4FA4-A5D2D1A818E3}"/>
              </a:ext>
            </a:extLst>
          </p:cNvPr>
          <p:cNvSpPr txBox="1"/>
          <p:nvPr/>
        </p:nvSpPr>
        <p:spPr>
          <a:xfrm>
            <a:off x="14969648" y="11303348"/>
            <a:ext cx="2772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>
                <a:solidFill>
                  <a:srgbClr val="EFFF3D"/>
                </a:solidFill>
              </a:rPr>
              <a:t>CALL US ON</a:t>
            </a:r>
            <a:endParaRPr lang="id-ID" sz="2400" spc="300">
              <a:solidFill>
                <a:srgbClr val="EFFF3D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BCFC06-0B14-DA18-FAEC-8E70A471771D}"/>
              </a:ext>
            </a:extLst>
          </p:cNvPr>
          <p:cNvSpPr txBox="1"/>
          <p:nvPr/>
        </p:nvSpPr>
        <p:spPr>
          <a:xfrm>
            <a:off x="14995192" y="11751795"/>
            <a:ext cx="2772390" cy="981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id-ID" sz="2400">
                <a:solidFill>
                  <a:schemeClr val="bg1"/>
                </a:solidFill>
              </a:rPr>
              <a:t>+1 (123) 456-7890</a:t>
            </a:r>
            <a:endParaRPr lang="en-US" sz="2400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id-ID" sz="2400">
                <a:solidFill>
                  <a:schemeClr val="bg1"/>
                </a:solidFill>
              </a:rPr>
              <a:t>+1 (123) 456-7890</a:t>
            </a:r>
            <a:endParaRPr lang="en-US" sz="2400" spc="1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4465D6-1170-886B-805B-7EC4E18CE0DD}"/>
              </a:ext>
            </a:extLst>
          </p:cNvPr>
          <p:cNvSpPr txBox="1"/>
          <p:nvPr/>
        </p:nvSpPr>
        <p:spPr>
          <a:xfrm>
            <a:off x="20160421" y="11303348"/>
            <a:ext cx="3191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>
                <a:solidFill>
                  <a:srgbClr val="EFFF3D"/>
                </a:solidFill>
              </a:rPr>
              <a:t>OUR POLICIES</a:t>
            </a:r>
            <a:endParaRPr lang="id-ID" sz="2400" spc="300">
              <a:solidFill>
                <a:srgbClr val="EFFF3D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A9390A-6B02-DA17-0CF0-7412C44B4437}"/>
              </a:ext>
            </a:extLst>
          </p:cNvPr>
          <p:cNvSpPr txBox="1"/>
          <p:nvPr/>
        </p:nvSpPr>
        <p:spPr>
          <a:xfrm>
            <a:off x="20185964" y="11751795"/>
            <a:ext cx="3166161" cy="981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spc="10">
                <a:solidFill>
                  <a:schemeClr val="bg1"/>
                </a:solidFill>
              </a:rPr>
              <a:t>Privacy Policy</a:t>
            </a:r>
          </a:p>
          <a:p>
            <a:pPr>
              <a:lnSpc>
                <a:spcPct val="125000"/>
              </a:lnSpc>
            </a:pPr>
            <a:r>
              <a:rPr lang="en-US" sz="2400" spc="10">
                <a:solidFill>
                  <a:schemeClr val="bg1"/>
                </a:solidFill>
              </a:rPr>
              <a:t>Terms of Use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C3B2BD4-AF82-A7A7-515D-ADEAFB3B850F}"/>
              </a:ext>
            </a:extLst>
          </p:cNvPr>
          <p:cNvSpPr/>
          <p:nvPr/>
        </p:nvSpPr>
        <p:spPr>
          <a:xfrm>
            <a:off x="1017963" y="11812488"/>
            <a:ext cx="829732" cy="829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E14882B7-4419-3CF6-B82A-26C5F8140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04999" y="12066927"/>
            <a:ext cx="455661" cy="320856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1285B290-30C8-77F9-732C-738F15EA2AB3}"/>
              </a:ext>
            </a:extLst>
          </p:cNvPr>
          <p:cNvSpPr/>
          <p:nvPr/>
        </p:nvSpPr>
        <p:spPr>
          <a:xfrm>
            <a:off x="3577051" y="11812488"/>
            <a:ext cx="829732" cy="829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341C653-C80D-6376-7EB4-CC38E982525F}"/>
              </a:ext>
            </a:extLst>
          </p:cNvPr>
          <p:cNvSpPr/>
          <p:nvPr/>
        </p:nvSpPr>
        <p:spPr>
          <a:xfrm>
            <a:off x="3876681" y="12013349"/>
            <a:ext cx="230473" cy="428011"/>
          </a:xfrm>
          <a:custGeom>
            <a:avLst/>
            <a:gdLst>
              <a:gd name="connsiteX0" fmla="*/ 514722 w 1844302"/>
              <a:gd name="connsiteY0" fmla="*/ 1932709 h 3425076"/>
              <a:gd name="connsiteX1" fmla="*/ 282721 w 1844302"/>
              <a:gd name="connsiteY1" fmla="*/ 1932709 h 3425076"/>
              <a:gd name="connsiteX2" fmla="*/ 90363 w 1844302"/>
              <a:gd name="connsiteY2" fmla="*/ 1932709 h 3425076"/>
              <a:gd name="connsiteX3" fmla="*/ 958 w 1844302"/>
              <a:gd name="connsiteY3" fmla="*/ 1844475 h 3425076"/>
              <a:gd name="connsiteX4" fmla="*/ 958 w 1844302"/>
              <a:gd name="connsiteY4" fmla="*/ 1321259 h 3425076"/>
              <a:gd name="connsiteX5" fmla="*/ 91116 w 1844302"/>
              <a:gd name="connsiteY5" fmla="*/ 1233945 h 3425076"/>
              <a:gd name="connsiteX6" fmla="*/ 462869 w 1844302"/>
              <a:gd name="connsiteY6" fmla="*/ 1233945 h 3425076"/>
              <a:gd name="connsiteX7" fmla="*/ 514388 w 1844302"/>
              <a:gd name="connsiteY7" fmla="*/ 1233945 h 3425076"/>
              <a:gd name="connsiteX8" fmla="*/ 514388 w 1844302"/>
              <a:gd name="connsiteY8" fmla="*/ 1182678 h 3425076"/>
              <a:gd name="connsiteX9" fmla="*/ 524842 w 1844302"/>
              <a:gd name="connsiteY9" fmla="*/ 705963 h 3425076"/>
              <a:gd name="connsiteX10" fmla="*/ 1269186 w 1844302"/>
              <a:gd name="connsiteY10" fmla="*/ 2851 h 3425076"/>
              <a:gd name="connsiteX11" fmla="*/ 1762042 w 1844302"/>
              <a:gd name="connsiteY11" fmla="*/ 843 h 3425076"/>
              <a:gd name="connsiteX12" fmla="*/ 1843585 w 1844302"/>
              <a:gd name="connsiteY12" fmla="*/ 82805 h 3425076"/>
              <a:gd name="connsiteX13" fmla="*/ 1843585 w 1844302"/>
              <a:gd name="connsiteY13" fmla="*/ 572567 h 3425076"/>
              <a:gd name="connsiteX14" fmla="*/ 1757275 w 1844302"/>
              <a:gd name="connsiteY14" fmla="*/ 659295 h 3425076"/>
              <a:gd name="connsiteX15" fmla="*/ 1418975 w 1844302"/>
              <a:gd name="connsiteY15" fmla="*/ 663728 h 3425076"/>
              <a:gd name="connsiteX16" fmla="*/ 1236736 w 1844302"/>
              <a:gd name="connsiteY16" fmla="*/ 840279 h 3425076"/>
              <a:gd name="connsiteX17" fmla="*/ 1236067 w 1844302"/>
              <a:gd name="connsiteY17" fmla="*/ 1224996 h 3425076"/>
              <a:gd name="connsiteX18" fmla="*/ 1284909 w 1844302"/>
              <a:gd name="connsiteY18" fmla="*/ 1224996 h 3425076"/>
              <a:gd name="connsiteX19" fmla="*/ 1715123 w 1844302"/>
              <a:gd name="connsiteY19" fmla="*/ 1224996 h 3425076"/>
              <a:gd name="connsiteX20" fmla="*/ 1826858 w 1844302"/>
              <a:gd name="connsiteY20" fmla="*/ 1335226 h 3425076"/>
              <a:gd name="connsiteX21" fmla="*/ 1826858 w 1844302"/>
              <a:gd name="connsiteY21" fmla="*/ 1833268 h 3425076"/>
              <a:gd name="connsiteX22" fmla="*/ 1732519 w 1844302"/>
              <a:gd name="connsiteY22" fmla="*/ 1927858 h 3425076"/>
              <a:gd name="connsiteX23" fmla="*/ 1236234 w 1844302"/>
              <a:gd name="connsiteY23" fmla="*/ 1927858 h 3425076"/>
              <a:gd name="connsiteX24" fmla="*/ 1236234 w 1844302"/>
              <a:gd name="connsiteY24" fmla="*/ 3291847 h 3425076"/>
              <a:gd name="connsiteX25" fmla="*/ 1101416 w 1844302"/>
              <a:gd name="connsiteY25" fmla="*/ 3424742 h 3425076"/>
              <a:gd name="connsiteX26" fmla="*/ 621105 w 1844302"/>
              <a:gd name="connsiteY26" fmla="*/ 3424742 h 3425076"/>
              <a:gd name="connsiteX27" fmla="*/ 514555 w 1844302"/>
              <a:gd name="connsiteY27" fmla="*/ 3318945 h 3425076"/>
              <a:gd name="connsiteX28" fmla="*/ 514555 w 1844302"/>
              <a:gd name="connsiteY28" fmla="*/ 1987823 h 342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844302" h="3425076">
                <a:moveTo>
                  <a:pt x="514722" y="1932709"/>
                </a:moveTo>
                <a:lnTo>
                  <a:pt x="282721" y="1932709"/>
                </a:lnTo>
                <a:cubicBezTo>
                  <a:pt x="218658" y="1932709"/>
                  <a:pt x="154594" y="1933796"/>
                  <a:pt x="90363" y="1932709"/>
                </a:cubicBezTo>
                <a:cubicBezTo>
                  <a:pt x="23455" y="1931120"/>
                  <a:pt x="1543" y="1910964"/>
                  <a:pt x="958" y="1844475"/>
                </a:cubicBezTo>
                <a:cubicBezTo>
                  <a:pt x="-439" y="1670122"/>
                  <a:pt x="-439" y="1495720"/>
                  <a:pt x="958" y="1321259"/>
                </a:cubicBezTo>
                <a:cubicBezTo>
                  <a:pt x="1543" y="1255188"/>
                  <a:pt x="25044" y="1234364"/>
                  <a:pt x="91116" y="1233945"/>
                </a:cubicBezTo>
                <a:cubicBezTo>
                  <a:pt x="215061" y="1233193"/>
                  <a:pt x="339007" y="1233945"/>
                  <a:pt x="462869" y="1233945"/>
                </a:cubicBezTo>
                <a:lnTo>
                  <a:pt x="514388" y="1233945"/>
                </a:lnTo>
                <a:cubicBezTo>
                  <a:pt x="514388" y="1215044"/>
                  <a:pt x="514388" y="1198903"/>
                  <a:pt x="514388" y="1182678"/>
                </a:cubicBezTo>
                <a:cubicBezTo>
                  <a:pt x="517315" y="1023773"/>
                  <a:pt x="511377" y="864115"/>
                  <a:pt x="524842" y="705963"/>
                </a:cubicBezTo>
                <a:cubicBezTo>
                  <a:pt x="559383" y="303432"/>
                  <a:pt x="866069" y="15981"/>
                  <a:pt x="1269186" y="2851"/>
                </a:cubicBezTo>
                <a:cubicBezTo>
                  <a:pt x="1433360" y="-2586"/>
                  <a:pt x="1597784" y="509"/>
                  <a:pt x="1762042" y="843"/>
                </a:cubicBezTo>
                <a:cubicBezTo>
                  <a:pt x="1819834" y="843"/>
                  <a:pt x="1843251" y="24763"/>
                  <a:pt x="1843585" y="82805"/>
                </a:cubicBezTo>
                <a:cubicBezTo>
                  <a:pt x="1844422" y="246059"/>
                  <a:pt x="1844422" y="409313"/>
                  <a:pt x="1843585" y="572567"/>
                </a:cubicBezTo>
                <a:cubicBezTo>
                  <a:pt x="1843585" y="635125"/>
                  <a:pt x="1821423" y="657706"/>
                  <a:pt x="1757275" y="659295"/>
                </a:cubicBezTo>
                <a:cubicBezTo>
                  <a:pt x="1644536" y="661888"/>
                  <a:pt x="1531463" y="661972"/>
                  <a:pt x="1418975" y="663728"/>
                </a:cubicBezTo>
                <a:cubicBezTo>
                  <a:pt x="1292520" y="665651"/>
                  <a:pt x="1239329" y="715163"/>
                  <a:pt x="1236736" y="840279"/>
                </a:cubicBezTo>
                <a:cubicBezTo>
                  <a:pt x="1234060" y="966818"/>
                  <a:pt x="1236067" y="1093524"/>
                  <a:pt x="1236067" y="1224996"/>
                </a:cubicBezTo>
                <a:lnTo>
                  <a:pt x="1284909" y="1224996"/>
                </a:lnTo>
                <a:cubicBezTo>
                  <a:pt x="1428258" y="1224996"/>
                  <a:pt x="1571666" y="1224996"/>
                  <a:pt x="1715123" y="1224996"/>
                </a:cubicBezTo>
                <a:cubicBezTo>
                  <a:pt x="1805532" y="1224996"/>
                  <a:pt x="1826775" y="1246156"/>
                  <a:pt x="1826858" y="1335226"/>
                </a:cubicBezTo>
                <a:cubicBezTo>
                  <a:pt x="1826858" y="1501215"/>
                  <a:pt x="1826858" y="1667229"/>
                  <a:pt x="1826858" y="1833268"/>
                </a:cubicBezTo>
                <a:cubicBezTo>
                  <a:pt x="1826858" y="1907619"/>
                  <a:pt x="1807205" y="1927607"/>
                  <a:pt x="1732519" y="1927858"/>
                </a:cubicBezTo>
                <a:cubicBezTo>
                  <a:pt x="1569683" y="1928527"/>
                  <a:pt x="1406848" y="1927858"/>
                  <a:pt x="1236234" y="1927858"/>
                </a:cubicBezTo>
                <a:lnTo>
                  <a:pt x="1236234" y="3291847"/>
                </a:lnTo>
                <a:cubicBezTo>
                  <a:pt x="1236234" y="3412197"/>
                  <a:pt x="1223438" y="3424742"/>
                  <a:pt x="1101416" y="3424742"/>
                </a:cubicBezTo>
                <a:cubicBezTo>
                  <a:pt x="941340" y="3424742"/>
                  <a:pt x="781239" y="3424742"/>
                  <a:pt x="621105" y="3424742"/>
                </a:cubicBezTo>
                <a:cubicBezTo>
                  <a:pt x="535380" y="3424742"/>
                  <a:pt x="514555" y="3403917"/>
                  <a:pt x="514555" y="3318945"/>
                </a:cubicBezTo>
                <a:cubicBezTo>
                  <a:pt x="514555" y="2875291"/>
                  <a:pt x="514555" y="2431586"/>
                  <a:pt x="514555" y="1987823"/>
                </a:cubicBezTo>
                <a:close/>
              </a:path>
            </a:pathLst>
          </a:custGeom>
          <a:solidFill>
            <a:schemeClr val="tx1"/>
          </a:solidFill>
          <a:ln w="8361" cap="flat">
            <a:noFill/>
            <a:prstDash val="solid"/>
            <a:miter/>
          </a:ln>
        </p:spPr>
        <p:txBody>
          <a:bodyPr rtlCol="0" anchor="ctr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B0A95E7-086A-D099-C333-1ED013595331}"/>
              </a:ext>
            </a:extLst>
          </p:cNvPr>
          <p:cNvSpPr/>
          <p:nvPr/>
        </p:nvSpPr>
        <p:spPr>
          <a:xfrm>
            <a:off x="2297507" y="11812488"/>
            <a:ext cx="829732" cy="829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49A1C316-FF07-5240-DCDA-FEECE6CB7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84541" y="11999412"/>
            <a:ext cx="455885" cy="455885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E83F6C2F-E740-EBD3-74BA-C088FD61BFA8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55D7E272-BCA5-D966-293F-579A9A51B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7AE31B2-E86B-E4FF-1186-179927C29776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B6D35AA-F1FF-23A4-BF0E-DC746C987FE2}"/>
              </a:ext>
            </a:extLst>
          </p:cNvPr>
          <p:cNvSpPr txBox="1"/>
          <p:nvPr/>
        </p:nvSpPr>
        <p:spPr>
          <a:xfrm>
            <a:off x="1388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>
                <a:solidFill>
                  <a:schemeClr val="bg1"/>
                </a:solidFill>
              </a:rPr>
              <a:t>ABOUT</a:t>
            </a:r>
            <a:endParaRPr lang="id-ID" sz="2400" spc="30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EF43259-564C-A3FF-0893-13E88AFD2949}"/>
              </a:ext>
            </a:extLst>
          </p:cNvPr>
          <p:cNvSpPr txBox="1"/>
          <p:nvPr/>
        </p:nvSpPr>
        <p:spPr>
          <a:xfrm>
            <a:off x="1676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>
                <a:solidFill>
                  <a:schemeClr val="bg1"/>
                </a:solidFill>
              </a:rPr>
              <a:t>SERVICE</a:t>
            </a:r>
            <a:endParaRPr lang="id-ID" sz="2400" spc="300">
              <a:solidFill>
                <a:schemeClr val="bg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6F0D-DE0C-6466-661A-D6945B779879}"/>
              </a:ext>
            </a:extLst>
          </p:cNvPr>
          <p:cNvSpPr txBox="1"/>
          <p:nvPr/>
        </p:nvSpPr>
        <p:spPr>
          <a:xfrm>
            <a:off x="1964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>
                <a:solidFill>
                  <a:schemeClr val="bg1"/>
                </a:solidFill>
              </a:rPr>
              <a:t>CONTACT</a:t>
            </a:r>
            <a:endParaRPr lang="id-ID" sz="2400" spc="300">
              <a:solidFill>
                <a:schemeClr val="bg1"/>
              </a:solidFill>
            </a:endParaRPr>
          </a:p>
        </p:txBody>
      </p:sp>
      <p:pic>
        <p:nvPicPr>
          <p:cNvPr id="41" name="Graphic 40" descr="Hamburger Menu Icon outline">
            <a:extLst>
              <a:ext uri="{FF2B5EF4-FFF2-40B4-BE49-F238E27FC236}">
                <a16:creationId xmlns:a16="http://schemas.microsoft.com/office/drawing/2014/main" id="{E43ABFF2-6497-42AA-02EC-61493BE482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887941" y="933195"/>
            <a:ext cx="540000" cy="540000"/>
          </a:xfrm>
          <a:prstGeom prst="rect">
            <a:avLst/>
          </a:prstGeom>
        </p:spPr>
      </p:pic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0AAB4C3-4F51-FF6B-AE33-53BCCA1C2C5B}"/>
              </a:ext>
            </a:extLst>
          </p:cNvPr>
          <p:cNvSpPr/>
          <p:nvPr/>
        </p:nvSpPr>
        <p:spPr>
          <a:xfrm>
            <a:off x="20339628" y="1407025"/>
            <a:ext cx="1489504" cy="661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9BFC051-2CAB-8FA3-1C24-19FBA274BCE8}"/>
              </a:ext>
            </a:extLst>
          </p:cNvPr>
          <p:cNvSpPr txBox="1"/>
          <p:nvPr/>
        </p:nvSpPr>
        <p:spPr>
          <a:xfrm>
            <a:off x="988692" y="10824302"/>
            <a:ext cx="5434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Contact us for more information:</a:t>
            </a:r>
            <a:endParaRPr lang="id-ID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4096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79250E-D5DB-15DD-D22E-D3A916E7FA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2151342" y="3410233"/>
            <a:ext cx="1302769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>
                <a:solidFill>
                  <a:schemeClr val="accent1"/>
                </a:solidFill>
                <a:latin typeface="+mj-lt"/>
              </a:rPr>
              <a:t>Thank You!</a:t>
            </a:r>
            <a:endParaRPr lang="id-ID" sz="1660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B774A1-FA36-8BAC-D072-3B323F0E17C6}"/>
              </a:ext>
            </a:extLst>
          </p:cNvPr>
          <p:cNvSpPr txBox="1"/>
          <p:nvPr/>
        </p:nvSpPr>
        <p:spPr>
          <a:xfrm>
            <a:off x="2151343" y="5822713"/>
            <a:ext cx="10039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/>
              <a:t>For your time and attention.</a:t>
            </a:r>
            <a:endParaRPr lang="id-ID" sz="48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B9DBFB-EF09-3C18-5CE0-756ACD192EBF}"/>
              </a:ext>
            </a:extLst>
          </p:cNvPr>
          <p:cNvSpPr txBox="1"/>
          <p:nvPr/>
        </p:nvSpPr>
        <p:spPr>
          <a:xfrm>
            <a:off x="2151344" y="10006538"/>
            <a:ext cx="39034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Visit our website or contact us for more information:</a:t>
            </a:r>
            <a:endParaRPr lang="id-ID" sz="2000"/>
          </a:p>
        </p:txBody>
      </p:sp>
      <p:pic>
        <p:nvPicPr>
          <p:cNvPr id="20" name="Graphic 19" descr="World with solid fill">
            <a:extLst>
              <a:ext uri="{FF2B5EF4-FFF2-40B4-BE49-F238E27FC236}">
                <a16:creationId xmlns:a16="http://schemas.microsoft.com/office/drawing/2014/main" id="{E2F3A3B5-9D82-7695-D418-867D5D04D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51343" y="10980523"/>
            <a:ext cx="715425" cy="71542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6F061CE-55E5-4CA9-6B5B-1862138EF2EF}"/>
              </a:ext>
            </a:extLst>
          </p:cNvPr>
          <p:cNvSpPr txBox="1"/>
          <p:nvPr/>
        </p:nvSpPr>
        <p:spPr>
          <a:xfrm>
            <a:off x="2866768" y="11076624"/>
            <a:ext cx="9323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1"/>
                </a:solidFill>
              </a:rPr>
              <a:t>www.northbank.com</a:t>
            </a:r>
            <a:endParaRPr lang="id-ID" sz="2800" b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988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A0E12E45-62D2-D065-1608-23678589A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88" y="4278860"/>
            <a:ext cx="9985040" cy="84488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7091FD-89A5-D6CD-EDED-07DDEFCE6D04}"/>
              </a:ext>
            </a:extLst>
          </p:cNvPr>
          <p:cNvSpPr txBox="1"/>
          <p:nvPr/>
        </p:nvSpPr>
        <p:spPr>
          <a:xfrm>
            <a:off x="11959497" y="8113480"/>
            <a:ext cx="11606062" cy="520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>
                <a:solidFill>
                  <a:schemeClr val="accent1"/>
                </a:solidFill>
              </a:rPr>
              <a:t>North Bank</a:t>
            </a:r>
          </a:p>
          <a:p>
            <a:r>
              <a:rPr lang="en-US" sz="16600" b="1">
                <a:solidFill>
                  <a:schemeClr val="accent1"/>
                </a:solidFill>
              </a:rPr>
              <a:t>Finance</a:t>
            </a:r>
            <a:endParaRPr lang="id-ID" sz="16600" b="1">
              <a:solidFill>
                <a:schemeClr val="accent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23F2C7-13CF-DF2F-7B25-8E724368DA0F}"/>
              </a:ext>
            </a:extLst>
          </p:cNvPr>
          <p:cNvSpPr txBox="1"/>
          <p:nvPr/>
        </p:nvSpPr>
        <p:spPr>
          <a:xfrm>
            <a:off x="954472" y="988260"/>
            <a:ext cx="4647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300">
                <a:solidFill>
                  <a:srgbClr val="003C30"/>
                </a:solidFill>
              </a:rPr>
              <a:t>ABOUT NORTH BANK</a:t>
            </a:r>
            <a:endParaRPr lang="id-ID" sz="2400" b="1" spc="300">
              <a:solidFill>
                <a:srgbClr val="003C3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5B42AC-70BB-4CD8-FE44-B3E5C0AE065E}"/>
              </a:ext>
            </a:extLst>
          </p:cNvPr>
          <p:cNvSpPr txBox="1"/>
          <p:nvPr/>
        </p:nvSpPr>
        <p:spPr>
          <a:xfrm>
            <a:off x="10751206" y="9961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300">
                <a:solidFill>
                  <a:srgbClr val="003C30">
                    <a:alpha val="74000"/>
                  </a:srgbClr>
                </a:solidFill>
              </a:rPr>
              <a:t>SERVICES</a:t>
            </a:r>
            <a:endParaRPr lang="id-ID" sz="2400" b="1" spc="300">
              <a:solidFill>
                <a:srgbClr val="003C30">
                  <a:alpha val="74000"/>
                </a:srgb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A81DFA-AC77-8A43-3E6D-590A86DFC602}"/>
              </a:ext>
            </a:extLst>
          </p:cNvPr>
          <p:cNvSpPr txBox="1"/>
          <p:nvPr/>
        </p:nvSpPr>
        <p:spPr>
          <a:xfrm>
            <a:off x="19644380" y="9961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300">
                <a:solidFill>
                  <a:srgbClr val="003C30">
                    <a:alpha val="74000"/>
                  </a:srgbClr>
                </a:solidFill>
              </a:rPr>
              <a:t>CONTACT</a:t>
            </a:r>
            <a:endParaRPr lang="id-ID" sz="2400" b="1" spc="300">
              <a:solidFill>
                <a:srgbClr val="003C30">
                  <a:alpha val="74000"/>
                </a:srgb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11D1A7-C902-35DE-5304-3874A277F95D}"/>
              </a:ext>
            </a:extLst>
          </p:cNvPr>
          <p:cNvSpPr txBox="1"/>
          <p:nvPr/>
        </p:nvSpPr>
        <p:spPr>
          <a:xfrm>
            <a:off x="12066578" y="5766580"/>
            <a:ext cx="44434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>
                <a:solidFill>
                  <a:schemeClr val="tx1">
                    <a:lumMod val="90000"/>
                    <a:lumOff val="10000"/>
                  </a:schemeClr>
                </a:solidFill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25DBBA-689E-CC92-10CE-FF07A892E59E}"/>
              </a:ext>
            </a:extLst>
          </p:cNvPr>
          <p:cNvSpPr txBox="1"/>
          <p:nvPr/>
        </p:nvSpPr>
        <p:spPr>
          <a:xfrm>
            <a:off x="17762528" y="5766580"/>
            <a:ext cx="44434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>
                <a:solidFill>
                  <a:schemeClr val="tx1">
                    <a:lumMod val="90000"/>
                    <a:lumOff val="10000"/>
                  </a:schemeClr>
                </a:solidFill>
              </a:rPr>
              <a:t>Duis aute irure dolor in reprehenderit in voluptate velit esse cillum dolore eu fugiat nulla pariatur.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10093B2-B811-47C0-E6D4-8E7A1A02E8C5}"/>
              </a:ext>
            </a:extLst>
          </p:cNvPr>
          <p:cNvCxnSpPr>
            <a:cxnSpLocks/>
          </p:cNvCxnSpPr>
          <p:nvPr/>
        </p:nvCxnSpPr>
        <p:spPr>
          <a:xfrm>
            <a:off x="1055688" y="1727200"/>
            <a:ext cx="22321837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c 18" descr="Hamburger Menu Icon with solid fill">
            <a:extLst>
              <a:ext uri="{FF2B5EF4-FFF2-40B4-BE49-F238E27FC236}">
                <a16:creationId xmlns:a16="http://schemas.microsoft.com/office/drawing/2014/main" id="{DB0291A7-477F-93ED-474C-2C85B6A81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985410" y="1026361"/>
            <a:ext cx="415090" cy="41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6707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A0E12E45-62D2-D065-1608-23678589A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288" y="4278860"/>
            <a:ext cx="9985040" cy="84488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7091FD-89A5-D6CD-EDED-07DDEFCE6D04}"/>
              </a:ext>
            </a:extLst>
          </p:cNvPr>
          <p:cNvSpPr txBox="1"/>
          <p:nvPr/>
        </p:nvSpPr>
        <p:spPr>
          <a:xfrm>
            <a:off x="11959497" y="8113480"/>
            <a:ext cx="11606062" cy="520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>
                <a:solidFill>
                  <a:srgbClr val="EFFF3D"/>
                </a:solidFill>
              </a:rPr>
              <a:t>North Bank</a:t>
            </a:r>
          </a:p>
          <a:p>
            <a:r>
              <a:rPr lang="en-US" sz="16600" b="1">
                <a:solidFill>
                  <a:srgbClr val="EFFF3D"/>
                </a:solidFill>
              </a:rPr>
              <a:t>Finance</a:t>
            </a:r>
            <a:endParaRPr lang="id-ID" sz="16600" b="1">
              <a:solidFill>
                <a:srgbClr val="EFFF3D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23F2C7-13CF-DF2F-7B25-8E724368DA0F}"/>
              </a:ext>
            </a:extLst>
          </p:cNvPr>
          <p:cNvSpPr txBox="1"/>
          <p:nvPr/>
        </p:nvSpPr>
        <p:spPr>
          <a:xfrm>
            <a:off x="954472" y="988260"/>
            <a:ext cx="4647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300">
                <a:solidFill>
                  <a:srgbClr val="EFFF3D"/>
                </a:solidFill>
              </a:rPr>
              <a:t>ABOUT NORTH BANK</a:t>
            </a:r>
            <a:endParaRPr lang="id-ID" sz="2400" b="1" spc="300">
              <a:solidFill>
                <a:srgbClr val="EFFF3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5B42AC-70BB-4CD8-FE44-B3E5C0AE065E}"/>
              </a:ext>
            </a:extLst>
          </p:cNvPr>
          <p:cNvSpPr txBox="1"/>
          <p:nvPr/>
        </p:nvSpPr>
        <p:spPr>
          <a:xfrm>
            <a:off x="10751206" y="9961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300">
                <a:solidFill>
                  <a:schemeClr val="bg1"/>
                </a:solidFill>
              </a:rPr>
              <a:t>SERVICES</a:t>
            </a:r>
            <a:endParaRPr lang="id-ID" sz="2400" b="1" spc="30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A81DFA-AC77-8A43-3E6D-590A86DFC602}"/>
              </a:ext>
            </a:extLst>
          </p:cNvPr>
          <p:cNvSpPr txBox="1"/>
          <p:nvPr/>
        </p:nvSpPr>
        <p:spPr>
          <a:xfrm>
            <a:off x="19644380" y="9961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300">
                <a:solidFill>
                  <a:schemeClr val="bg1"/>
                </a:solidFill>
              </a:rPr>
              <a:t>CONTACT</a:t>
            </a:r>
            <a:endParaRPr lang="id-ID" sz="2400" b="1" spc="30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11D1A7-C902-35DE-5304-3874A277F95D}"/>
              </a:ext>
            </a:extLst>
          </p:cNvPr>
          <p:cNvSpPr txBox="1"/>
          <p:nvPr/>
        </p:nvSpPr>
        <p:spPr>
          <a:xfrm>
            <a:off x="12066578" y="5766580"/>
            <a:ext cx="44434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>
                <a:solidFill>
                  <a:schemeClr val="bg1">
                    <a:lumMod val="85000"/>
                  </a:schemeClr>
                </a:solidFill>
              </a:rPr>
              <a:t>Ut enim ad minim veniam, quis nostrud exercitation ullamco laboris nisi ut aliquip ex ea commodo consequat.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25DBBA-689E-CC92-10CE-FF07A892E59E}"/>
              </a:ext>
            </a:extLst>
          </p:cNvPr>
          <p:cNvSpPr txBox="1"/>
          <p:nvPr/>
        </p:nvSpPr>
        <p:spPr>
          <a:xfrm>
            <a:off x="17762528" y="5766580"/>
            <a:ext cx="44434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>
                <a:solidFill>
                  <a:schemeClr val="bg1">
                    <a:lumMod val="85000"/>
                  </a:schemeClr>
                </a:solidFill>
              </a:rPr>
              <a:t>Duis aute irure dolor in reprehenderit in voluptate velit esse cillum dolore eu fugiat nulla pariatur.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10093B2-B811-47C0-E6D4-8E7A1A02E8C5}"/>
              </a:ext>
            </a:extLst>
          </p:cNvPr>
          <p:cNvCxnSpPr>
            <a:cxnSpLocks/>
          </p:cNvCxnSpPr>
          <p:nvPr/>
        </p:nvCxnSpPr>
        <p:spPr>
          <a:xfrm>
            <a:off x="1055688" y="1727200"/>
            <a:ext cx="22321837" cy="0"/>
          </a:xfrm>
          <a:prstGeom prst="line">
            <a:avLst/>
          </a:prstGeom>
          <a:ln>
            <a:solidFill>
              <a:srgbClr val="E2E8E6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c 18" descr="Hamburger Menu Icon with solid fill">
            <a:extLst>
              <a:ext uri="{FF2B5EF4-FFF2-40B4-BE49-F238E27FC236}">
                <a16:creationId xmlns:a16="http://schemas.microsoft.com/office/drawing/2014/main" id="{DB0291A7-477F-93ED-474C-2C85B6A81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985410" y="1026361"/>
            <a:ext cx="415090" cy="41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017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559549AC-09B8-762C-B8D1-9291162A53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149DE321-8EFE-E28D-573E-706A4CFEA2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5EDCCAA-AE27-8048-E915-64DB36EB7B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6E77836B-8A35-51E2-7481-9341F48B01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AC932A62-7B96-6E0F-B9AF-8D9BBDA23ED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1028704" y="2250692"/>
            <a:ext cx="2232342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>
                <a:latin typeface="+mj-lt"/>
              </a:rPr>
              <a:t>Welcome to </a:t>
            </a:r>
          </a:p>
          <a:p>
            <a:pPr algn="ctr"/>
            <a:r>
              <a:rPr lang="en-US" sz="8800">
                <a:latin typeface="+mj-lt"/>
              </a:rPr>
              <a:t>North Bank Finance</a:t>
            </a:r>
            <a:endParaRPr lang="id-ID" sz="8800"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4DB75B1-9DBF-3B1A-AAF6-F90B86D1E738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6983C192-9051-1CB4-6FD4-D5E7546C9B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EC970F3-088C-3F54-F312-B526A7F46ACB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North Bank</a:t>
              </a:r>
            </a:p>
            <a:p>
              <a:r>
                <a:rPr lang="en-US" sz="2800" b="1"/>
                <a:t>Finance</a:t>
              </a:r>
              <a:endParaRPr lang="id-ID" sz="2800" b="1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1B774A1-FA36-8BAC-D072-3B323F0E17C6}"/>
              </a:ext>
            </a:extLst>
          </p:cNvPr>
          <p:cNvSpPr txBox="1"/>
          <p:nvPr/>
        </p:nvSpPr>
        <p:spPr>
          <a:xfrm>
            <a:off x="1030289" y="5313961"/>
            <a:ext cx="22321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North Bank is a pioneering fintech company dedicated to fostering growth, prosperity, </a:t>
            </a:r>
          </a:p>
          <a:p>
            <a:pPr algn="ctr"/>
            <a:r>
              <a:rPr lang="en-US" sz="2400"/>
              <a:t>and happiness through innovative financial solutions.</a:t>
            </a:r>
            <a:endParaRPr lang="id-ID" sz="24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6860EE-9BD5-B289-7E7C-F0C5A3390B8D}"/>
              </a:ext>
            </a:extLst>
          </p:cNvPr>
          <p:cNvSpPr txBox="1"/>
          <p:nvPr/>
        </p:nvSpPr>
        <p:spPr>
          <a:xfrm>
            <a:off x="1388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/>
              <a:t>ABOUT</a:t>
            </a:r>
            <a:endParaRPr lang="id-ID" sz="2400" spc="3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DB1E25-87FF-AAB8-B7F0-C54A172C04B6}"/>
              </a:ext>
            </a:extLst>
          </p:cNvPr>
          <p:cNvSpPr txBox="1"/>
          <p:nvPr/>
        </p:nvSpPr>
        <p:spPr>
          <a:xfrm>
            <a:off x="1676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/>
              <a:t>SERVICE</a:t>
            </a:r>
            <a:endParaRPr lang="id-ID" sz="2400" spc="3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6D3B0C5-7005-A10D-1A91-85D1DA7DABD9}"/>
              </a:ext>
            </a:extLst>
          </p:cNvPr>
          <p:cNvSpPr txBox="1"/>
          <p:nvPr/>
        </p:nvSpPr>
        <p:spPr>
          <a:xfrm>
            <a:off x="1964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/>
              <a:t>CONTACT</a:t>
            </a:r>
            <a:endParaRPr lang="id-ID" sz="2400" spc="300"/>
          </a:p>
        </p:txBody>
      </p:sp>
      <p:pic>
        <p:nvPicPr>
          <p:cNvPr id="24" name="Graphic 23" descr="Hamburger Menu Icon outline">
            <a:extLst>
              <a:ext uri="{FF2B5EF4-FFF2-40B4-BE49-F238E27FC236}">
                <a16:creationId xmlns:a16="http://schemas.microsoft.com/office/drawing/2014/main" id="{C2DCE37B-4AF2-F4BF-5CA0-5A35D66224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887941" y="933195"/>
            <a:ext cx="540000" cy="540000"/>
          </a:xfrm>
          <a:prstGeom prst="rect">
            <a:avLst/>
          </a:prstGeom>
        </p:spPr>
      </p:pic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AA02EF4-ED34-28D3-A0A1-6191A0E820B6}"/>
              </a:ext>
            </a:extLst>
          </p:cNvPr>
          <p:cNvSpPr/>
          <p:nvPr/>
        </p:nvSpPr>
        <p:spPr>
          <a:xfrm>
            <a:off x="14549749" y="1407025"/>
            <a:ext cx="1489504" cy="661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61" name="Graphic 60" descr="Bank outline">
            <a:extLst>
              <a:ext uri="{FF2B5EF4-FFF2-40B4-BE49-F238E27FC236}">
                <a16:creationId xmlns:a16="http://schemas.microsoft.com/office/drawing/2014/main" id="{312B5C7E-0075-1576-76EE-8ACB241C04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300591" y="11083566"/>
            <a:ext cx="1100697" cy="1100697"/>
          </a:xfrm>
          <a:prstGeom prst="rect">
            <a:avLst/>
          </a:prstGeom>
        </p:spPr>
      </p:pic>
      <p:pic>
        <p:nvPicPr>
          <p:cNvPr id="63" name="Graphic 62" descr="Money outline">
            <a:extLst>
              <a:ext uri="{FF2B5EF4-FFF2-40B4-BE49-F238E27FC236}">
                <a16:creationId xmlns:a16="http://schemas.microsoft.com/office/drawing/2014/main" id="{A4F50AD7-B840-461F-43C0-F58DF5BA0E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43365" y="11083566"/>
            <a:ext cx="1100697" cy="1100697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49EC1C5A-3998-78B1-55F3-93E40261D6B5}"/>
              </a:ext>
            </a:extLst>
          </p:cNvPr>
          <p:cNvSpPr txBox="1"/>
          <p:nvPr/>
        </p:nvSpPr>
        <p:spPr>
          <a:xfrm>
            <a:off x="2668771" y="11300895"/>
            <a:ext cx="25250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>
                <a:solidFill>
                  <a:schemeClr val="bg1"/>
                </a:solidFill>
              </a:rPr>
              <a:t>Empowering Your Financial Future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D50C271-42FC-F5CE-2FCA-006372FD5783}"/>
              </a:ext>
            </a:extLst>
          </p:cNvPr>
          <p:cNvSpPr txBox="1"/>
          <p:nvPr/>
        </p:nvSpPr>
        <p:spPr>
          <a:xfrm>
            <a:off x="20514000" y="11300895"/>
            <a:ext cx="25250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>
                <a:solidFill>
                  <a:schemeClr val="bg1"/>
                </a:solidFill>
              </a:rPr>
              <a:t>Building Trust, Inspiring Growth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8509392-C119-0077-A867-9ADE8D3CBA06}"/>
              </a:ext>
            </a:extLst>
          </p:cNvPr>
          <p:cNvGrpSpPr/>
          <p:nvPr/>
        </p:nvGrpSpPr>
        <p:grpSpPr>
          <a:xfrm>
            <a:off x="9935758" y="6858000"/>
            <a:ext cx="4509309" cy="963394"/>
            <a:chOff x="9824196" y="8686800"/>
            <a:chExt cx="4509309" cy="963394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EFC8F056-1055-3B95-E128-156889368F6E}"/>
                </a:ext>
              </a:extLst>
            </p:cNvPr>
            <p:cNvSpPr/>
            <p:nvPr/>
          </p:nvSpPr>
          <p:spPr>
            <a:xfrm>
              <a:off x="9824196" y="8686800"/>
              <a:ext cx="4509309" cy="96339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66700"/>
              <a:r>
                <a:rPr lang="en-US" sz="2200" spc="300">
                  <a:solidFill>
                    <a:schemeClr val="bg1"/>
                  </a:solidFill>
                </a:rPr>
                <a:t>DISCOVER MORE</a:t>
              </a:r>
              <a:endParaRPr lang="id-ID" sz="2200" spc="300">
                <a:solidFill>
                  <a:schemeClr val="bg1"/>
                </a:solidFill>
              </a:endParaRP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4FD87CC-244C-1FD4-4FA0-0C0AE9FC0912}"/>
                </a:ext>
              </a:extLst>
            </p:cNvPr>
            <p:cNvGrpSpPr/>
            <p:nvPr/>
          </p:nvGrpSpPr>
          <p:grpSpPr>
            <a:xfrm>
              <a:off x="13281012" y="8830045"/>
              <a:ext cx="676904" cy="676904"/>
              <a:chOff x="3851093" y="11868423"/>
              <a:chExt cx="676904" cy="676904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CB6E3637-4537-E69C-BA67-6BDF507E09A4}"/>
                  </a:ext>
                </a:extLst>
              </p:cNvPr>
              <p:cNvSpPr/>
              <p:nvPr/>
            </p:nvSpPr>
            <p:spPr>
              <a:xfrm rot="2700000">
                <a:off x="3851093" y="11868423"/>
                <a:ext cx="676904" cy="67690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60020E9B-D0A6-697D-8ECA-30B9C2D3F807}"/>
                  </a:ext>
                </a:extLst>
              </p:cNvPr>
              <p:cNvSpPr/>
              <p:nvPr/>
            </p:nvSpPr>
            <p:spPr>
              <a:xfrm rot="16200000">
                <a:off x="3997779" y="12012878"/>
                <a:ext cx="383530" cy="387992"/>
              </a:xfrm>
              <a:custGeom>
                <a:avLst/>
                <a:gdLst>
                  <a:gd name="connsiteX0" fmla="*/ 339803 w 743106"/>
                  <a:gd name="connsiteY0" fmla="*/ 0 h 751751"/>
                  <a:gd name="connsiteX1" fmla="*/ 403303 w 743106"/>
                  <a:gd name="connsiteY1" fmla="*/ 0 h 751751"/>
                  <a:gd name="connsiteX2" fmla="*/ 403303 w 743106"/>
                  <a:gd name="connsiteY2" fmla="*/ 630197 h 751751"/>
                  <a:gd name="connsiteX3" fmla="*/ 698205 w 743106"/>
                  <a:gd name="connsiteY3" fmla="*/ 335295 h 751751"/>
                  <a:gd name="connsiteX4" fmla="*/ 743106 w 743106"/>
                  <a:gd name="connsiteY4" fmla="*/ 380196 h 751751"/>
                  <a:gd name="connsiteX5" fmla="*/ 416454 w 743106"/>
                  <a:gd name="connsiteY5" fmla="*/ 706849 h 751751"/>
                  <a:gd name="connsiteX6" fmla="*/ 416454 w 743106"/>
                  <a:gd name="connsiteY6" fmla="*/ 706849 h 751751"/>
                  <a:gd name="connsiteX7" fmla="*/ 371553 w 743106"/>
                  <a:gd name="connsiteY7" fmla="*/ 751751 h 751751"/>
                  <a:gd name="connsiteX8" fmla="*/ 0 w 743106"/>
                  <a:gd name="connsiteY8" fmla="*/ 380198 h 751751"/>
                  <a:gd name="connsiteX9" fmla="*/ 44901 w 743106"/>
                  <a:gd name="connsiteY9" fmla="*/ 335297 h 751751"/>
                  <a:gd name="connsiteX10" fmla="*/ 339803 w 743106"/>
                  <a:gd name="connsiteY10" fmla="*/ 630198 h 751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3106" h="751751">
                    <a:moveTo>
                      <a:pt x="339803" y="0"/>
                    </a:moveTo>
                    <a:lnTo>
                      <a:pt x="403303" y="0"/>
                    </a:lnTo>
                    <a:lnTo>
                      <a:pt x="403303" y="630197"/>
                    </a:lnTo>
                    <a:lnTo>
                      <a:pt x="698205" y="335295"/>
                    </a:lnTo>
                    <a:lnTo>
                      <a:pt x="743106" y="380196"/>
                    </a:lnTo>
                    <a:lnTo>
                      <a:pt x="416454" y="706849"/>
                    </a:lnTo>
                    <a:lnTo>
                      <a:pt x="416454" y="706849"/>
                    </a:lnTo>
                    <a:lnTo>
                      <a:pt x="371553" y="751751"/>
                    </a:lnTo>
                    <a:lnTo>
                      <a:pt x="0" y="380198"/>
                    </a:lnTo>
                    <a:lnTo>
                      <a:pt x="44901" y="335297"/>
                    </a:lnTo>
                    <a:lnTo>
                      <a:pt x="339803" y="63019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CD8B4EED-8BD1-95B9-AEDE-9608C1F8278A}"/>
              </a:ext>
            </a:extLst>
          </p:cNvPr>
          <p:cNvSpPr txBox="1"/>
          <p:nvPr/>
        </p:nvSpPr>
        <p:spPr>
          <a:xfrm>
            <a:off x="1028705" y="8892225"/>
            <a:ext cx="4286182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5125"/>
            <a:r>
              <a:rPr lang="en-US" sz="2800"/>
              <a:t>Founded</a:t>
            </a:r>
            <a:r>
              <a:rPr lang="en-US" sz="3200"/>
              <a:t> </a:t>
            </a:r>
          </a:p>
          <a:p>
            <a:pPr marL="365125"/>
            <a:r>
              <a:rPr lang="id-ID" sz="5400"/>
              <a:t>2018</a:t>
            </a:r>
            <a:endParaRPr lang="id-ID" sz="320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E6907C6-401A-7BDF-00EB-FA7710419EEA}"/>
              </a:ext>
            </a:extLst>
          </p:cNvPr>
          <p:cNvSpPr txBox="1"/>
          <p:nvPr/>
        </p:nvSpPr>
        <p:spPr>
          <a:xfrm>
            <a:off x="19065942" y="8892225"/>
            <a:ext cx="4286182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5125"/>
            <a:r>
              <a:rPr lang="en-US" sz="2800"/>
              <a:t>Headquarters:</a:t>
            </a:r>
          </a:p>
          <a:p>
            <a:pPr marL="365125"/>
            <a:r>
              <a:rPr lang="id-ID" sz="3200"/>
              <a:t>San Francisco, C</a:t>
            </a:r>
            <a:r>
              <a:rPr lang="en-US" sz="3200"/>
              <a:t>alifornia</a:t>
            </a:r>
            <a:endParaRPr lang="id-ID" sz="1600"/>
          </a:p>
        </p:txBody>
      </p:sp>
    </p:spTree>
    <p:extLst>
      <p:ext uri="{BB962C8B-B14F-4D97-AF65-F5344CB8AC3E}">
        <p14:creationId xmlns:p14="http://schemas.microsoft.com/office/powerpoint/2010/main" val="47573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853609" y="3088991"/>
            <a:ext cx="1116250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>
                <a:solidFill>
                  <a:schemeClr val="bg1"/>
                </a:solidFill>
                <a:latin typeface="+mj-lt"/>
              </a:rPr>
              <a:t>Leading </a:t>
            </a:r>
          </a:p>
          <a:p>
            <a:r>
              <a:rPr lang="en-US" sz="11500">
                <a:solidFill>
                  <a:schemeClr val="bg1"/>
                </a:solidFill>
                <a:latin typeface="+mj-lt"/>
              </a:rPr>
              <a:t>the Way</a:t>
            </a:r>
            <a:endParaRPr lang="id-ID" sz="115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B774A1-FA36-8BAC-D072-3B323F0E17C6}"/>
              </a:ext>
            </a:extLst>
          </p:cNvPr>
          <p:cNvSpPr txBox="1"/>
          <p:nvPr/>
        </p:nvSpPr>
        <p:spPr>
          <a:xfrm>
            <a:off x="931430" y="7813698"/>
            <a:ext cx="59363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Duis aute irure dolor in reprehenderit in voluptate velit esse cillum dolore eu fugiat nulla pariatur. </a:t>
            </a:r>
          </a:p>
          <a:p>
            <a:endParaRPr lang="en-US" sz="2400">
              <a:solidFill>
                <a:schemeClr val="bg1"/>
              </a:solidFill>
            </a:endParaRPr>
          </a:p>
          <a:p>
            <a:r>
              <a:rPr lang="en-US" sz="2400">
                <a:solidFill>
                  <a:schemeClr val="bg1"/>
                </a:solidFill>
              </a:rPr>
              <a:t>Excepteur sint occaecat cupidatat non proident, sunt in culpa qui officia deserunt mollit anim id est.</a:t>
            </a:r>
            <a:endParaRPr lang="id-ID" sz="2400">
              <a:solidFill>
                <a:schemeClr val="bg1"/>
              </a:solidFill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4A6A4222-9D61-702A-5FF2-C45828234881}"/>
              </a:ext>
            </a:extLst>
          </p:cNvPr>
          <p:cNvSpPr/>
          <p:nvPr/>
        </p:nvSpPr>
        <p:spPr>
          <a:xfrm>
            <a:off x="21458852" y="5498198"/>
            <a:ext cx="1065884" cy="1065884"/>
          </a:xfrm>
          <a:custGeom>
            <a:avLst/>
            <a:gdLst>
              <a:gd name="connsiteX0" fmla="*/ 532940 w 1065884"/>
              <a:gd name="connsiteY0" fmla="*/ 0 h 1065884"/>
              <a:gd name="connsiteX1" fmla="*/ 1065884 w 1065884"/>
              <a:gd name="connsiteY1" fmla="*/ 532942 h 1065884"/>
              <a:gd name="connsiteX2" fmla="*/ 532940 w 1065884"/>
              <a:gd name="connsiteY2" fmla="*/ 1065884 h 1065884"/>
              <a:gd name="connsiteX3" fmla="*/ 0 w 1065884"/>
              <a:gd name="connsiteY3" fmla="*/ 532942 h 1065884"/>
              <a:gd name="connsiteX4" fmla="*/ 532940 w 1065884"/>
              <a:gd name="connsiteY4" fmla="*/ 0 h 1065884"/>
              <a:gd name="connsiteX5" fmla="*/ 238180 w 1065884"/>
              <a:gd name="connsiteY5" fmla="*/ 283529 h 1065884"/>
              <a:gd name="connsiteX6" fmla="*/ 238180 w 1065884"/>
              <a:gd name="connsiteY6" fmla="*/ 782353 h 1065884"/>
              <a:gd name="connsiteX7" fmla="*/ 387396 w 1065884"/>
              <a:gd name="connsiteY7" fmla="*/ 782353 h 1065884"/>
              <a:gd name="connsiteX8" fmla="*/ 387396 w 1065884"/>
              <a:gd name="connsiteY8" fmla="*/ 434998 h 1065884"/>
              <a:gd name="connsiteX9" fmla="*/ 435640 w 1065884"/>
              <a:gd name="connsiteY9" fmla="*/ 434998 h 1065884"/>
              <a:gd name="connsiteX10" fmla="*/ 667876 w 1065884"/>
              <a:gd name="connsiteY10" fmla="*/ 670745 h 1065884"/>
              <a:gd name="connsiteX11" fmla="*/ 667876 w 1065884"/>
              <a:gd name="connsiteY11" fmla="*/ 782353 h 1065884"/>
              <a:gd name="connsiteX12" fmla="*/ 817090 w 1065884"/>
              <a:gd name="connsiteY12" fmla="*/ 782353 h 1065884"/>
              <a:gd name="connsiteX13" fmla="*/ 817090 w 1065884"/>
              <a:gd name="connsiteY13" fmla="*/ 608106 h 1065884"/>
              <a:gd name="connsiteX14" fmla="*/ 497344 w 1065884"/>
              <a:gd name="connsiteY14" fmla="*/ 283529 h 1065884"/>
              <a:gd name="connsiteX15" fmla="*/ 238180 w 1065884"/>
              <a:gd name="connsiteY15" fmla="*/ 283529 h 1065884"/>
              <a:gd name="connsiteX16" fmla="*/ 667876 w 1065884"/>
              <a:gd name="connsiteY16" fmla="*/ 283529 h 1065884"/>
              <a:gd name="connsiteX17" fmla="*/ 667876 w 1065884"/>
              <a:gd name="connsiteY17" fmla="*/ 456637 h 1065884"/>
              <a:gd name="connsiteX18" fmla="*/ 817090 w 1065884"/>
              <a:gd name="connsiteY18" fmla="*/ 456637 h 1065884"/>
              <a:gd name="connsiteX19" fmla="*/ 817090 w 1065884"/>
              <a:gd name="connsiteY19" fmla="*/ 283529 h 1065884"/>
              <a:gd name="connsiteX20" fmla="*/ 667876 w 1065884"/>
              <a:gd name="connsiteY20" fmla="*/ 283529 h 106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5884" h="1065884">
                <a:moveTo>
                  <a:pt x="532940" y="0"/>
                </a:moveTo>
                <a:cubicBezTo>
                  <a:pt x="827276" y="0"/>
                  <a:pt x="1065884" y="238606"/>
                  <a:pt x="1065884" y="532942"/>
                </a:cubicBezTo>
                <a:cubicBezTo>
                  <a:pt x="1065884" y="827278"/>
                  <a:pt x="827276" y="1065884"/>
                  <a:pt x="532940" y="1065884"/>
                </a:cubicBezTo>
                <a:cubicBezTo>
                  <a:pt x="238604" y="1065884"/>
                  <a:pt x="0" y="827278"/>
                  <a:pt x="0" y="532942"/>
                </a:cubicBezTo>
                <a:cubicBezTo>
                  <a:pt x="0" y="238606"/>
                  <a:pt x="238604" y="0"/>
                  <a:pt x="532940" y="0"/>
                </a:cubicBezTo>
                <a:close/>
                <a:moveTo>
                  <a:pt x="238180" y="283529"/>
                </a:moveTo>
                <a:lnTo>
                  <a:pt x="238180" y="782353"/>
                </a:lnTo>
                <a:lnTo>
                  <a:pt x="387396" y="782353"/>
                </a:lnTo>
                <a:lnTo>
                  <a:pt x="387396" y="434998"/>
                </a:lnTo>
                <a:lnTo>
                  <a:pt x="435640" y="434998"/>
                </a:lnTo>
                <a:lnTo>
                  <a:pt x="667876" y="670745"/>
                </a:lnTo>
                <a:lnTo>
                  <a:pt x="667876" y="782353"/>
                </a:lnTo>
                <a:lnTo>
                  <a:pt x="817090" y="782353"/>
                </a:lnTo>
                <a:lnTo>
                  <a:pt x="817090" y="608106"/>
                </a:lnTo>
                <a:lnTo>
                  <a:pt x="497344" y="283529"/>
                </a:lnTo>
                <a:lnTo>
                  <a:pt x="238180" y="283529"/>
                </a:lnTo>
                <a:close/>
                <a:moveTo>
                  <a:pt x="667876" y="283529"/>
                </a:moveTo>
                <a:lnTo>
                  <a:pt x="667876" y="456637"/>
                </a:lnTo>
                <a:lnTo>
                  <a:pt x="817090" y="456637"/>
                </a:lnTo>
                <a:lnTo>
                  <a:pt x="817090" y="283529"/>
                </a:lnTo>
                <a:lnTo>
                  <a:pt x="667876" y="283529"/>
                </a:lnTo>
                <a:close/>
              </a:path>
            </a:pathLst>
          </a:custGeom>
          <a:solidFill>
            <a:schemeClr val="bg1"/>
          </a:solidFill>
          <a:ln w="10963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71F989C8-5CB8-1039-B893-87118C09CE73}"/>
              </a:ext>
            </a:extLst>
          </p:cNvPr>
          <p:cNvSpPr/>
          <p:nvPr/>
        </p:nvSpPr>
        <p:spPr>
          <a:xfrm>
            <a:off x="10649327" y="6526213"/>
            <a:ext cx="1065884" cy="1065884"/>
          </a:xfrm>
          <a:custGeom>
            <a:avLst/>
            <a:gdLst>
              <a:gd name="connsiteX0" fmla="*/ 532940 w 1065884"/>
              <a:gd name="connsiteY0" fmla="*/ 0 h 1065884"/>
              <a:gd name="connsiteX1" fmla="*/ 1065884 w 1065884"/>
              <a:gd name="connsiteY1" fmla="*/ 532942 h 1065884"/>
              <a:gd name="connsiteX2" fmla="*/ 532940 w 1065884"/>
              <a:gd name="connsiteY2" fmla="*/ 1065884 h 1065884"/>
              <a:gd name="connsiteX3" fmla="*/ 0 w 1065884"/>
              <a:gd name="connsiteY3" fmla="*/ 532942 h 1065884"/>
              <a:gd name="connsiteX4" fmla="*/ 532940 w 1065884"/>
              <a:gd name="connsiteY4" fmla="*/ 0 h 1065884"/>
              <a:gd name="connsiteX5" fmla="*/ 238180 w 1065884"/>
              <a:gd name="connsiteY5" fmla="*/ 283529 h 1065884"/>
              <a:gd name="connsiteX6" fmla="*/ 238180 w 1065884"/>
              <a:gd name="connsiteY6" fmla="*/ 782353 h 1065884"/>
              <a:gd name="connsiteX7" fmla="*/ 387396 w 1065884"/>
              <a:gd name="connsiteY7" fmla="*/ 782353 h 1065884"/>
              <a:gd name="connsiteX8" fmla="*/ 387396 w 1065884"/>
              <a:gd name="connsiteY8" fmla="*/ 434998 h 1065884"/>
              <a:gd name="connsiteX9" fmla="*/ 435640 w 1065884"/>
              <a:gd name="connsiteY9" fmla="*/ 434998 h 1065884"/>
              <a:gd name="connsiteX10" fmla="*/ 667876 w 1065884"/>
              <a:gd name="connsiteY10" fmla="*/ 670745 h 1065884"/>
              <a:gd name="connsiteX11" fmla="*/ 667876 w 1065884"/>
              <a:gd name="connsiteY11" fmla="*/ 782353 h 1065884"/>
              <a:gd name="connsiteX12" fmla="*/ 817090 w 1065884"/>
              <a:gd name="connsiteY12" fmla="*/ 782353 h 1065884"/>
              <a:gd name="connsiteX13" fmla="*/ 817090 w 1065884"/>
              <a:gd name="connsiteY13" fmla="*/ 608106 h 1065884"/>
              <a:gd name="connsiteX14" fmla="*/ 497344 w 1065884"/>
              <a:gd name="connsiteY14" fmla="*/ 283529 h 1065884"/>
              <a:gd name="connsiteX15" fmla="*/ 238180 w 1065884"/>
              <a:gd name="connsiteY15" fmla="*/ 283529 h 1065884"/>
              <a:gd name="connsiteX16" fmla="*/ 667876 w 1065884"/>
              <a:gd name="connsiteY16" fmla="*/ 283529 h 1065884"/>
              <a:gd name="connsiteX17" fmla="*/ 667876 w 1065884"/>
              <a:gd name="connsiteY17" fmla="*/ 456637 h 1065884"/>
              <a:gd name="connsiteX18" fmla="*/ 817090 w 1065884"/>
              <a:gd name="connsiteY18" fmla="*/ 456637 h 1065884"/>
              <a:gd name="connsiteX19" fmla="*/ 817090 w 1065884"/>
              <a:gd name="connsiteY19" fmla="*/ 283529 h 1065884"/>
              <a:gd name="connsiteX20" fmla="*/ 667876 w 1065884"/>
              <a:gd name="connsiteY20" fmla="*/ 283529 h 106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65884" h="1065884">
                <a:moveTo>
                  <a:pt x="532940" y="0"/>
                </a:moveTo>
                <a:cubicBezTo>
                  <a:pt x="827276" y="0"/>
                  <a:pt x="1065884" y="238606"/>
                  <a:pt x="1065884" y="532942"/>
                </a:cubicBezTo>
                <a:cubicBezTo>
                  <a:pt x="1065884" y="827278"/>
                  <a:pt x="827276" y="1065884"/>
                  <a:pt x="532940" y="1065884"/>
                </a:cubicBezTo>
                <a:cubicBezTo>
                  <a:pt x="238604" y="1065884"/>
                  <a:pt x="0" y="827278"/>
                  <a:pt x="0" y="532942"/>
                </a:cubicBezTo>
                <a:cubicBezTo>
                  <a:pt x="0" y="238606"/>
                  <a:pt x="238604" y="0"/>
                  <a:pt x="532940" y="0"/>
                </a:cubicBezTo>
                <a:close/>
                <a:moveTo>
                  <a:pt x="238180" y="283529"/>
                </a:moveTo>
                <a:lnTo>
                  <a:pt x="238180" y="782353"/>
                </a:lnTo>
                <a:lnTo>
                  <a:pt x="387396" y="782353"/>
                </a:lnTo>
                <a:lnTo>
                  <a:pt x="387396" y="434998"/>
                </a:lnTo>
                <a:lnTo>
                  <a:pt x="435640" y="434998"/>
                </a:lnTo>
                <a:lnTo>
                  <a:pt x="667876" y="670745"/>
                </a:lnTo>
                <a:lnTo>
                  <a:pt x="667876" y="782353"/>
                </a:lnTo>
                <a:lnTo>
                  <a:pt x="817090" y="782353"/>
                </a:lnTo>
                <a:lnTo>
                  <a:pt x="817090" y="608106"/>
                </a:lnTo>
                <a:lnTo>
                  <a:pt x="497344" y="283529"/>
                </a:lnTo>
                <a:lnTo>
                  <a:pt x="238180" y="283529"/>
                </a:lnTo>
                <a:close/>
                <a:moveTo>
                  <a:pt x="667876" y="283529"/>
                </a:moveTo>
                <a:lnTo>
                  <a:pt x="667876" y="456637"/>
                </a:lnTo>
                <a:lnTo>
                  <a:pt x="817090" y="456637"/>
                </a:lnTo>
                <a:lnTo>
                  <a:pt x="817090" y="283529"/>
                </a:lnTo>
                <a:lnTo>
                  <a:pt x="667876" y="283529"/>
                </a:lnTo>
                <a:close/>
              </a:path>
            </a:pathLst>
          </a:custGeom>
          <a:solidFill>
            <a:schemeClr val="accent2"/>
          </a:solidFill>
          <a:ln w="10963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052" name="TextBox 2051">
            <a:extLst>
              <a:ext uri="{FF2B5EF4-FFF2-40B4-BE49-F238E27FC236}">
                <a16:creationId xmlns:a16="http://schemas.microsoft.com/office/drawing/2014/main" id="{B6144C50-68BA-40C5-3678-33E152F2C63F}"/>
              </a:ext>
            </a:extLst>
          </p:cNvPr>
          <p:cNvSpPr txBox="1"/>
          <p:nvPr/>
        </p:nvSpPr>
        <p:spPr>
          <a:xfrm>
            <a:off x="952468" y="12008427"/>
            <a:ext cx="349856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000" b="1">
                <a:solidFill>
                  <a:schemeClr val="accent2"/>
                </a:solidFill>
              </a:rPr>
              <a:t>EMPOWERING YOUR FINANCIAL FUTURE</a:t>
            </a:r>
          </a:p>
        </p:txBody>
      </p:sp>
      <p:grpSp>
        <p:nvGrpSpPr>
          <p:cNvPr id="2053" name="Group 2052">
            <a:extLst>
              <a:ext uri="{FF2B5EF4-FFF2-40B4-BE49-F238E27FC236}">
                <a16:creationId xmlns:a16="http://schemas.microsoft.com/office/drawing/2014/main" id="{2F12B3F3-158F-5ADC-75FD-064081112C5F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2054" name="Graphic 2053">
              <a:extLst>
                <a:ext uri="{FF2B5EF4-FFF2-40B4-BE49-F238E27FC236}">
                  <a16:creationId xmlns:a16="http://schemas.microsoft.com/office/drawing/2014/main" id="{060A5D0B-6AC2-E6F8-9CC0-72C39B4BD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2055" name="TextBox 2054">
              <a:extLst>
                <a:ext uri="{FF2B5EF4-FFF2-40B4-BE49-F238E27FC236}">
                  <a16:creationId xmlns:a16="http://schemas.microsoft.com/office/drawing/2014/main" id="{836B281C-D729-DF39-A161-6B30502BD774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2056" name="TextBox 2055">
            <a:extLst>
              <a:ext uri="{FF2B5EF4-FFF2-40B4-BE49-F238E27FC236}">
                <a16:creationId xmlns:a16="http://schemas.microsoft.com/office/drawing/2014/main" id="{2B42E0A2-8FDA-3000-3031-AF51DE6F4D07}"/>
              </a:ext>
            </a:extLst>
          </p:cNvPr>
          <p:cNvSpPr txBox="1"/>
          <p:nvPr/>
        </p:nvSpPr>
        <p:spPr>
          <a:xfrm>
            <a:off x="1388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>
                <a:solidFill>
                  <a:schemeClr val="bg1"/>
                </a:solidFill>
              </a:rPr>
              <a:t>ABOUT</a:t>
            </a:r>
            <a:endParaRPr lang="id-ID" sz="2400" spc="300">
              <a:solidFill>
                <a:schemeClr val="bg1"/>
              </a:solidFill>
            </a:endParaRPr>
          </a:p>
        </p:txBody>
      </p:sp>
      <p:sp>
        <p:nvSpPr>
          <p:cNvPr id="2057" name="TextBox 2056">
            <a:extLst>
              <a:ext uri="{FF2B5EF4-FFF2-40B4-BE49-F238E27FC236}">
                <a16:creationId xmlns:a16="http://schemas.microsoft.com/office/drawing/2014/main" id="{A025BBDD-917D-5072-3D82-76300EEF6C8D}"/>
              </a:ext>
            </a:extLst>
          </p:cNvPr>
          <p:cNvSpPr txBox="1"/>
          <p:nvPr/>
        </p:nvSpPr>
        <p:spPr>
          <a:xfrm>
            <a:off x="1676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>
                <a:solidFill>
                  <a:schemeClr val="bg1"/>
                </a:solidFill>
              </a:rPr>
              <a:t>SERVICE</a:t>
            </a:r>
            <a:endParaRPr lang="id-ID" sz="2400" spc="300">
              <a:solidFill>
                <a:schemeClr val="bg1"/>
              </a:solidFill>
            </a:endParaRPr>
          </a:p>
        </p:txBody>
      </p:sp>
      <p:sp>
        <p:nvSpPr>
          <p:cNvPr id="2058" name="TextBox 2057">
            <a:extLst>
              <a:ext uri="{FF2B5EF4-FFF2-40B4-BE49-F238E27FC236}">
                <a16:creationId xmlns:a16="http://schemas.microsoft.com/office/drawing/2014/main" id="{64558A77-AA48-14EF-D522-CE7C4A511385}"/>
              </a:ext>
            </a:extLst>
          </p:cNvPr>
          <p:cNvSpPr txBox="1"/>
          <p:nvPr/>
        </p:nvSpPr>
        <p:spPr>
          <a:xfrm>
            <a:off x="19644380" y="945360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>
                <a:solidFill>
                  <a:schemeClr val="bg1"/>
                </a:solidFill>
              </a:rPr>
              <a:t>CONTACT</a:t>
            </a:r>
            <a:endParaRPr lang="id-ID" sz="2400" spc="300">
              <a:solidFill>
                <a:schemeClr val="bg1"/>
              </a:solidFill>
            </a:endParaRPr>
          </a:p>
        </p:txBody>
      </p:sp>
      <p:pic>
        <p:nvPicPr>
          <p:cNvPr id="2059" name="Graphic 2058" descr="Hamburger Menu Icon outline">
            <a:extLst>
              <a:ext uri="{FF2B5EF4-FFF2-40B4-BE49-F238E27FC236}">
                <a16:creationId xmlns:a16="http://schemas.microsoft.com/office/drawing/2014/main" id="{43D61793-00C2-EAA3-4904-0BA1D797A4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887941" y="933195"/>
            <a:ext cx="540000" cy="540000"/>
          </a:xfrm>
          <a:prstGeom prst="rect">
            <a:avLst/>
          </a:prstGeom>
        </p:spPr>
      </p:pic>
      <p:sp>
        <p:nvSpPr>
          <p:cNvPr id="2060" name="Rectangle: Rounded Corners 2059">
            <a:extLst>
              <a:ext uri="{FF2B5EF4-FFF2-40B4-BE49-F238E27FC236}">
                <a16:creationId xmlns:a16="http://schemas.microsoft.com/office/drawing/2014/main" id="{DAFBB102-7E30-90F6-0925-C90BD864306E}"/>
              </a:ext>
            </a:extLst>
          </p:cNvPr>
          <p:cNvSpPr/>
          <p:nvPr/>
        </p:nvSpPr>
        <p:spPr>
          <a:xfrm>
            <a:off x="14549749" y="1407025"/>
            <a:ext cx="1489504" cy="661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2063" name="Rectangle: Rounded Corners 2062">
            <a:extLst>
              <a:ext uri="{FF2B5EF4-FFF2-40B4-BE49-F238E27FC236}">
                <a16:creationId xmlns:a16="http://schemas.microsoft.com/office/drawing/2014/main" id="{607EFF1C-2D45-FD57-34DC-1A2C6B5BBF1E}"/>
              </a:ext>
            </a:extLst>
          </p:cNvPr>
          <p:cNvSpPr/>
          <p:nvPr/>
        </p:nvSpPr>
        <p:spPr>
          <a:xfrm>
            <a:off x="14053839" y="7220934"/>
            <a:ext cx="4000500" cy="12408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/>
                </a:solidFill>
              </a:rPr>
              <a:t>OUR TEAM MEMBERS</a:t>
            </a:r>
            <a:endParaRPr lang="id-ID" sz="2400" b="1">
              <a:solidFill>
                <a:schemeClr val="tx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8A1311-02DE-508E-0EAB-BBAAF3B2AC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4ABE26-779E-9B97-7BED-6E6C07CE464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7DBC50-7F62-6508-3E1D-599EEC0D47A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8D14F48-ED59-0F51-EEE9-78B08D2B18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E2C21E0-C6B9-176A-4D74-8C5B7B3F53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236DD1A-7DCC-F7EE-8830-464588BEDEA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961240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2015911-3D11-387D-FBCC-7797F991307D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5A342A5B-7362-E44D-BD0E-E028BB042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7DDAC30-DFD7-DFC6-8B64-5A509F3ADBC8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North Bank</a:t>
              </a:r>
            </a:p>
            <a:p>
              <a:r>
                <a:rPr lang="en-US" sz="2800" b="1"/>
                <a:t>Finance</a:t>
              </a:r>
              <a:endParaRPr lang="id-ID" sz="2800" b="1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7E9B106-384A-67C6-36C7-398D57F1D890}"/>
              </a:ext>
            </a:extLst>
          </p:cNvPr>
          <p:cNvSpPr txBox="1"/>
          <p:nvPr/>
        </p:nvSpPr>
        <p:spPr>
          <a:xfrm>
            <a:off x="1028704" y="2559529"/>
            <a:ext cx="223234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>
                <a:latin typeface="+mj-lt"/>
              </a:rPr>
              <a:t>THE MINDS BEHIND </a:t>
            </a:r>
          </a:p>
          <a:p>
            <a:r>
              <a:rPr lang="en-US" sz="9600">
                <a:latin typeface="+mj-lt"/>
              </a:rPr>
              <a:t>NORTH BANK</a:t>
            </a:r>
            <a:endParaRPr lang="id-ID" sz="9600"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AE11B72-FF5E-7FDD-E109-B86F5EC7C01C}"/>
              </a:ext>
            </a:extLst>
          </p:cNvPr>
          <p:cNvGrpSpPr/>
          <p:nvPr/>
        </p:nvGrpSpPr>
        <p:grpSpPr>
          <a:xfrm>
            <a:off x="8908006" y="4233564"/>
            <a:ext cx="1150775" cy="1137541"/>
            <a:chOff x="8364309" y="4063834"/>
            <a:chExt cx="1150775" cy="1137541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0A60C7C-23AA-F78E-6EBA-C4F423774D4C}"/>
                </a:ext>
              </a:extLst>
            </p:cNvPr>
            <p:cNvSpPr/>
            <p:nvPr/>
          </p:nvSpPr>
          <p:spPr>
            <a:xfrm>
              <a:off x="8540885" y="4435813"/>
              <a:ext cx="603115" cy="6031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C51939A-8BE6-371C-6410-CEEDEA2050C0}"/>
                </a:ext>
              </a:extLst>
            </p:cNvPr>
            <p:cNvSpPr/>
            <p:nvPr/>
          </p:nvSpPr>
          <p:spPr>
            <a:xfrm rot="13500000">
              <a:off x="8370926" y="4057217"/>
              <a:ext cx="1137541" cy="1150775"/>
            </a:xfrm>
            <a:custGeom>
              <a:avLst/>
              <a:gdLst>
                <a:gd name="connsiteX0" fmla="*/ 339803 w 743106"/>
                <a:gd name="connsiteY0" fmla="*/ 0 h 751751"/>
                <a:gd name="connsiteX1" fmla="*/ 403303 w 743106"/>
                <a:gd name="connsiteY1" fmla="*/ 0 h 751751"/>
                <a:gd name="connsiteX2" fmla="*/ 403303 w 743106"/>
                <a:gd name="connsiteY2" fmla="*/ 630197 h 751751"/>
                <a:gd name="connsiteX3" fmla="*/ 698205 w 743106"/>
                <a:gd name="connsiteY3" fmla="*/ 335295 h 751751"/>
                <a:gd name="connsiteX4" fmla="*/ 743106 w 743106"/>
                <a:gd name="connsiteY4" fmla="*/ 380196 h 751751"/>
                <a:gd name="connsiteX5" fmla="*/ 416454 w 743106"/>
                <a:gd name="connsiteY5" fmla="*/ 706849 h 751751"/>
                <a:gd name="connsiteX6" fmla="*/ 416454 w 743106"/>
                <a:gd name="connsiteY6" fmla="*/ 706849 h 751751"/>
                <a:gd name="connsiteX7" fmla="*/ 371553 w 743106"/>
                <a:gd name="connsiteY7" fmla="*/ 751751 h 751751"/>
                <a:gd name="connsiteX8" fmla="*/ 0 w 743106"/>
                <a:gd name="connsiteY8" fmla="*/ 380198 h 751751"/>
                <a:gd name="connsiteX9" fmla="*/ 44901 w 743106"/>
                <a:gd name="connsiteY9" fmla="*/ 335297 h 751751"/>
                <a:gd name="connsiteX10" fmla="*/ 339803 w 743106"/>
                <a:gd name="connsiteY10" fmla="*/ 630198 h 75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3106" h="751751">
                  <a:moveTo>
                    <a:pt x="339803" y="0"/>
                  </a:moveTo>
                  <a:lnTo>
                    <a:pt x="403303" y="0"/>
                  </a:lnTo>
                  <a:lnTo>
                    <a:pt x="403303" y="630197"/>
                  </a:lnTo>
                  <a:lnTo>
                    <a:pt x="698205" y="335295"/>
                  </a:lnTo>
                  <a:lnTo>
                    <a:pt x="743106" y="380196"/>
                  </a:lnTo>
                  <a:lnTo>
                    <a:pt x="416454" y="706849"/>
                  </a:lnTo>
                  <a:lnTo>
                    <a:pt x="416454" y="706849"/>
                  </a:lnTo>
                  <a:lnTo>
                    <a:pt x="371553" y="751751"/>
                  </a:lnTo>
                  <a:lnTo>
                    <a:pt x="0" y="380198"/>
                  </a:lnTo>
                  <a:lnTo>
                    <a:pt x="44901" y="335297"/>
                  </a:lnTo>
                  <a:lnTo>
                    <a:pt x="339803" y="630198"/>
                  </a:lnTo>
                  <a:close/>
                </a:path>
              </a:pathLst>
            </a:custGeom>
            <a:solidFill>
              <a:srgbClr val="003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4C284787-232F-9D3C-6362-F33FC9594F8E}"/>
              </a:ext>
            </a:extLst>
          </p:cNvPr>
          <p:cNvSpPr txBox="1"/>
          <p:nvPr/>
        </p:nvSpPr>
        <p:spPr>
          <a:xfrm>
            <a:off x="6861328" y="11495104"/>
            <a:ext cx="4814909" cy="73574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/>
              <a:t>Michael Roberts</a:t>
            </a:r>
            <a:endParaRPr lang="id-ID" sz="280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4459EA2-2F15-5890-584A-D41EBCF7D5A3}"/>
              </a:ext>
            </a:extLst>
          </p:cNvPr>
          <p:cNvSpPr txBox="1"/>
          <p:nvPr/>
        </p:nvSpPr>
        <p:spPr>
          <a:xfrm>
            <a:off x="6861328" y="12257374"/>
            <a:ext cx="48149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/>
              <a:t>Chief Technology Officer (CTO)</a:t>
            </a:r>
            <a:endParaRPr lang="id-ID" sz="240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5C7B37F-6F47-CB8B-112C-A0358BC4CFBB}"/>
              </a:ext>
            </a:extLst>
          </p:cNvPr>
          <p:cNvSpPr txBox="1"/>
          <p:nvPr/>
        </p:nvSpPr>
        <p:spPr>
          <a:xfrm>
            <a:off x="1028393" y="11495104"/>
            <a:ext cx="4814909" cy="73574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/>
              <a:t>John Anderson </a:t>
            </a:r>
            <a:endParaRPr lang="id-ID" sz="280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E370A87-884A-999B-E2C1-5272635195EC}"/>
              </a:ext>
            </a:extLst>
          </p:cNvPr>
          <p:cNvSpPr txBox="1"/>
          <p:nvPr/>
        </p:nvSpPr>
        <p:spPr>
          <a:xfrm>
            <a:off x="1028393" y="12257374"/>
            <a:ext cx="48149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/>
              <a:t>Chief Executive Officer (CEO)</a:t>
            </a:r>
            <a:endParaRPr lang="id-ID" sz="240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6E072E2-D0FB-476F-2C70-0A8165FEDB1F}"/>
              </a:ext>
            </a:extLst>
          </p:cNvPr>
          <p:cNvSpPr txBox="1"/>
          <p:nvPr/>
        </p:nvSpPr>
        <p:spPr>
          <a:xfrm>
            <a:off x="18545065" y="11495104"/>
            <a:ext cx="4814909" cy="73574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/>
              <a:t>James Miller</a:t>
            </a:r>
            <a:endParaRPr lang="id-ID" sz="280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91302AA-E2AF-251C-14DD-E054783BC606}"/>
              </a:ext>
            </a:extLst>
          </p:cNvPr>
          <p:cNvSpPr txBox="1"/>
          <p:nvPr/>
        </p:nvSpPr>
        <p:spPr>
          <a:xfrm>
            <a:off x="18545065" y="12257374"/>
            <a:ext cx="48149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/>
              <a:t>Head of Product Development</a:t>
            </a:r>
            <a:endParaRPr lang="id-ID" sz="240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0C07F78-C0B0-FC55-7DF0-9ED21DCD41B1}"/>
              </a:ext>
            </a:extLst>
          </p:cNvPr>
          <p:cNvSpPr txBox="1"/>
          <p:nvPr/>
        </p:nvSpPr>
        <p:spPr>
          <a:xfrm>
            <a:off x="12712130" y="11495104"/>
            <a:ext cx="4814909" cy="73574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/>
              <a:t>David Thompson</a:t>
            </a:r>
            <a:endParaRPr lang="id-ID" sz="28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DCC6851-EED2-F0B1-DDD2-7DFBF34274C7}"/>
              </a:ext>
            </a:extLst>
          </p:cNvPr>
          <p:cNvSpPr txBox="1"/>
          <p:nvPr/>
        </p:nvSpPr>
        <p:spPr>
          <a:xfrm>
            <a:off x="12712130" y="12257374"/>
            <a:ext cx="48149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/>
              <a:t>Chief Financial Officer (CFO)</a:t>
            </a:r>
            <a:endParaRPr lang="id-ID" sz="240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3C6F1C5-B653-66EA-0747-7D652D774674}"/>
              </a:ext>
            </a:extLst>
          </p:cNvPr>
          <p:cNvSpPr txBox="1"/>
          <p:nvPr/>
        </p:nvSpPr>
        <p:spPr>
          <a:xfrm>
            <a:off x="18973800" y="941388"/>
            <a:ext cx="45206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800"/>
              <a:t>Building Trust </a:t>
            </a:r>
          </a:p>
          <a:p>
            <a:pPr algn="r"/>
            <a:r>
              <a:rPr lang="fr-FR" sz="2800"/>
              <a:t>Inspiring Growth</a:t>
            </a:r>
            <a:endParaRPr lang="id-ID" sz="28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A042DAB-5E11-DAB4-F809-82DE1831D1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673E0C9-8653-EDA8-D3E8-5C2BCD470E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096A3EC-6136-4830-6191-87B2CA078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AED8038-07A0-CEFC-6544-D06C3BBA25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59107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C28BCA-2792-EA6C-C808-56BF27A709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90"/>
        </p:spPr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1028701" y="8843159"/>
            <a:ext cx="223234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>
                <a:solidFill>
                  <a:schemeClr val="bg1"/>
                </a:solidFill>
              </a:rPr>
              <a:t>To revolutionize finance </a:t>
            </a:r>
          </a:p>
          <a:p>
            <a:pPr algn="ctr"/>
            <a:r>
              <a:rPr lang="en-US" sz="8800">
                <a:solidFill>
                  <a:schemeClr val="bg1"/>
                </a:solidFill>
              </a:rPr>
              <a:t>and empower people to achieve </a:t>
            </a:r>
          </a:p>
          <a:p>
            <a:pPr algn="ctr"/>
            <a:r>
              <a:rPr lang="en-US" sz="8800">
                <a:solidFill>
                  <a:schemeClr val="bg1"/>
                </a:solidFill>
              </a:rPr>
              <a:t>financial freedom.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1D032B-7D54-43ED-8855-4365ECB352D5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DF463B9F-BC55-89C5-C54E-9F9EA706E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FC2C6C7-21A4-B1B7-F7AD-C2D2DF0331A2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C3923AB-FD22-DA8B-01FF-06BB84ACC468}"/>
              </a:ext>
            </a:extLst>
          </p:cNvPr>
          <p:cNvSpPr txBox="1"/>
          <p:nvPr/>
        </p:nvSpPr>
        <p:spPr>
          <a:xfrm>
            <a:off x="9782958" y="7757428"/>
            <a:ext cx="4814909" cy="73574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spc="300"/>
              <a:t>VISSION</a:t>
            </a:r>
            <a:endParaRPr lang="id-ID" sz="2800" spc="3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E2C3CD-E7C8-2771-0891-6D7CA405A6EF}"/>
              </a:ext>
            </a:extLst>
          </p:cNvPr>
          <p:cNvSpPr txBox="1"/>
          <p:nvPr/>
        </p:nvSpPr>
        <p:spPr>
          <a:xfrm>
            <a:off x="18973800" y="941388"/>
            <a:ext cx="45206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800">
                <a:solidFill>
                  <a:schemeClr val="bg1"/>
                </a:solidFill>
              </a:rPr>
              <a:t>Building Trust </a:t>
            </a:r>
          </a:p>
          <a:p>
            <a:pPr algn="r"/>
            <a:r>
              <a:rPr lang="fr-FR" sz="2800">
                <a:solidFill>
                  <a:schemeClr val="bg1"/>
                </a:solidFill>
              </a:rPr>
              <a:t>Inspiring Growth</a:t>
            </a:r>
            <a:endParaRPr lang="id-ID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492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7B6DE6-A50B-5409-9A7F-39A981D6DE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BBF77F-5B6C-D8CB-5747-DBDE56F3D265}"/>
              </a:ext>
            </a:extLst>
          </p:cNvPr>
          <p:cNvSpPr txBox="1"/>
          <p:nvPr/>
        </p:nvSpPr>
        <p:spPr>
          <a:xfrm>
            <a:off x="844569" y="2966082"/>
            <a:ext cx="1099039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>
                <a:latin typeface="+mj-lt"/>
              </a:rPr>
              <a:t>Empowering </a:t>
            </a:r>
            <a:r>
              <a:rPr lang="en-US" sz="9600">
                <a:solidFill>
                  <a:schemeClr val="accent1"/>
                </a:solidFill>
                <a:latin typeface="+mj-lt"/>
              </a:rPr>
              <a:t>Financial Growth </a:t>
            </a:r>
          </a:p>
          <a:p>
            <a:r>
              <a:rPr lang="en-US" sz="9600">
                <a:latin typeface="+mj-lt"/>
              </a:rPr>
              <a:t>&amp; Prosperity</a:t>
            </a:r>
            <a:endParaRPr lang="id-ID" sz="9600">
              <a:latin typeface="+mj-l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0D1CD5D-9CDB-FA8D-649E-C124195CB863}"/>
              </a:ext>
            </a:extLst>
          </p:cNvPr>
          <p:cNvGrpSpPr/>
          <p:nvPr/>
        </p:nvGrpSpPr>
        <p:grpSpPr>
          <a:xfrm>
            <a:off x="1030288" y="1332865"/>
            <a:ext cx="3905778" cy="954107"/>
            <a:chOff x="1805940" y="808293"/>
            <a:chExt cx="3905778" cy="954107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223CEA6A-31BA-F180-06C8-2207CD436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FEC7B0D-787D-EF7B-E41E-9BE899E1D73B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North Bank</a:t>
              </a:r>
            </a:p>
            <a:p>
              <a:r>
                <a:rPr lang="en-US" sz="2800" b="1"/>
                <a:t>Finance</a:t>
              </a:r>
              <a:endParaRPr lang="id-ID" sz="2800" b="1"/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A03E98F-D85F-49D6-47F0-19B6A4BE3118}"/>
              </a:ext>
            </a:extLst>
          </p:cNvPr>
          <p:cNvSpPr/>
          <p:nvPr/>
        </p:nvSpPr>
        <p:spPr>
          <a:xfrm>
            <a:off x="19482038" y="1593199"/>
            <a:ext cx="2280682" cy="6937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CONTACT</a:t>
            </a:r>
            <a:endParaRPr lang="id-ID" sz="240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965E55F-7793-7031-BAE1-47FFE37155ED}"/>
              </a:ext>
            </a:extLst>
          </p:cNvPr>
          <p:cNvSpPr/>
          <p:nvPr/>
        </p:nvSpPr>
        <p:spPr>
          <a:xfrm>
            <a:off x="16932024" y="1593199"/>
            <a:ext cx="2280682" cy="6937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SERVICES</a:t>
            </a:r>
            <a:endParaRPr lang="id-ID" sz="2400">
              <a:solidFill>
                <a:schemeClr val="tx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D1EEF78-EBF2-BBC8-AA17-8D08DD454B42}"/>
              </a:ext>
            </a:extLst>
          </p:cNvPr>
          <p:cNvSpPr/>
          <p:nvPr/>
        </p:nvSpPr>
        <p:spPr>
          <a:xfrm>
            <a:off x="14382010" y="1593199"/>
            <a:ext cx="2280682" cy="69377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ABOUT</a:t>
            </a:r>
            <a:endParaRPr lang="id-ID" sz="2400">
              <a:solidFill>
                <a:schemeClr val="tx1"/>
              </a:solidFill>
            </a:endParaRPr>
          </a:p>
        </p:txBody>
      </p:sp>
      <p:pic>
        <p:nvPicPr>
          <p:cNvPr id="16" name="Graphic 15" descr="Hamburger Menu Icon with solid fill">
            <a:extLst>
              <a:ext uri="{FF2B5EF4-FFF2-40B4-BE49-F238E27FC236}">
                <a16:creationId xmlns:a16="http://schemas.microsoft.com/office/drawing/2014/main" id="{995E954A-42C6-F493-9064-992E05B333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32052" y="1617266"/>
            <a:ext cx="650875" cy="650875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40DDEDE-07CA-8058-0B10-853D7A4D54B9}"/>
              </a:ext>
            </a:extLst>
          </p:cNvPr>
          <p:cNvSpPr/>
          <p:nvPr/>
        </p:nvSpPr>
        <p:spPr>
          <a:xfrm>
            <a:off x="1036814" y="11682361"/>
            <a:ext cx="3169425" cy="69377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</a:rPr>
              <a:t>INTRODUCTION</a:t>
            </a:r>
            <a:endParaRPr lang="id-ID" sz="2400">
              <a:solidFill>
                <a:schemeClr val="bg1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AC20441-566A-FBA4-4D99-95D5520C44B7}"/>
              </a:ext>
            </a:extLst>
          </p:cNvPr>
          <p:cNvSpPr/>
          <p:nvPr/>
        </p:nvSpPr>
        <p:spPr>
          <a:xfrm>
            <a:off x="4206239" y="11682361"/>
            <a:ext cx="2495001" cy="69377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ACHIEVEMENT</a:t>
            </a:r>
            <a:endParaRPr lang="id-ID" sz="2400">
              <a:solidFill>
                <a:schemeClr val="tx1"/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9F0378A-00BB-AA87-AD17-859C3CE85010}"/>
              </a:ext>
            </a:extLst>
          </p:cNvPr>
          <p:cNvSpPr/>
          <p:nvPr/>
        </p:nvSpPr>
        <p:spPr>
          <a:xfrm>
            <a:off x="6701240" y="11682361"/>
            <a:ext cx="3270533" cy="69377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BUSSINESS MODEL</a:t>
            </a:r>
            <a:endParaRPr lang="id-ID" sz="240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7E01DA-7970-2596-0F34-BA0049FE6102}"/>
              </a:ext>
            </a:extLst>
          </p:cNvPr>
          <p:cNvSpPr txBox="1"/>
          <p:nvPr/>
        </p:nvSpPr>
        <p:spPr>
          <a:xfrm>
            <a:off x="950646" y="8169507"/>
            <a:ext cx="608201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/>
              <a:t>Donec ultrices tincidunt arcu non sodales neque sodales. Placerat vestibulum lectus mauris ultrices eros. </a:t>
            </a:r>
            <a:endParaRPr lang="en-US" sz="2400"/>
          </a:p>
          <a:p>
            <a:endParaRPr lang="en-US" sz="2400"/>
          </a:p>
          <a:p>
            <a:r>
              <a:rPr lang="id-ID" sz="2400"/>
              <a:t>In arcu cursus euismod quis viverra. Nulla at volutpat diam ut venenatis tellus in metus. </a:t>
            </a:r>
            <a:r>
              <a:rPr lang="pt-BR" sz="2400"/>
              <a:t>Viverra nam laoreet.</a:t>
            </a:r>
            <a:endParaRPr lang="id-ID" sz="2400"/>
          </a:p>
        </p:txBody>
      </p:sp>
    </p:spTree>
    <p:extLst>
      <p:ext uri="{BB962C8B-B14F-4D97-AF65-F5344CB8AC3E}">
        <p14:creationId xmlns:p14="http://schemas.microsoft.com/office/powerpoint/2010/main" val="3020559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1028703" y="2391855"/>
            <a:ext cx="2232342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>
                <a:solidFill>
                  <a:schemeClr val="bg1"/>
                </a:solidFill>
                <a:latin typeface="+mj-lt"/>
              </a:rPr>
              <a:t>CORE VALUES</a:t>
            </a:r>
            <a:endParaRPr lang="id-ID" sz="115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B130101-EE62-9CFC-B436-CD5D9107CAFA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840942E8-C828-C477-FF0A-BA84E7917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66487FE-64C5-5CCB-5B96-A4AE574A9AB6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North Bank</a:t>
              </a:r>
            </a:p>
            <a:p>
              <a:r>
                <a:rPr lang="en-US" sz="2800" b="1">
                  <a:solidFill>
                    <a:schemeClr val="bg1"/>
                  </a:solidFill>
                </a:rPr>
                <a:t>Finance</a:t>
              </a:r>
              <a:endParaRPr lang="id-ID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20" name="Graphic 18">
            <a:extLst>
              <a:ext uri="{FF2B5EF4-FFF2-40B4-BE49-F238E27FC236}">
                <a16:creationId xmlns:a16="http://schemas.microsoft.com/office/drawing/2014/main" id="{64E7EEC8-01D7-37B8-E748-578D4D99EACC}"/>
              </a:ext>
            </a:extLst>
          </p:cNvPr>
          <p:cNvSpPr/>
          <p:nvPr/>
        </p:nvSpPr>
        <p:spPr>
          <a:xfrm>
            <a:off x="1030288" y="5630333"/>
            <a:ext cx="5268912" cy="6988705"/>
          </a:xfrm>
          <a:custGeom>
            <a:avLst/>
            <a:gdLst>
              <a:gd name="connsiteX0" fmla="*/ 3372013 w 3372230"/>
              <a:gd name="connsiteY0" fmla="*/ 678830 h 4472939"/>
              <a:gd name="connsiteX1" fmla="*/ 3372013 w 3372230"/>
              <a:gd name="connsiteY1" fmla="*/ 4044489 h 4472939"/>
              <a:gd name="connsiteX2" fmla="*/ 2943960 w 3372230"/>
              <a:gd name="connsiteY2" fmla="*/ 4472542 h 4472939"/>
              <a:gd name="connsiteX3" fmla="*/ 427836 w 3372230"/>
              <a:gd name="connsiteY3" fmla="*/ 4472542 h 4472939"/>
              <a:gd name="connsiteX4" fmla="*/ -218 w 3372230"/>
              <a:gd name="connsiteY4" fmla="*/ 4044489 h 4472939"/>
              <a:gd name="connsiteX5" fmla="*/ -218 w 3372230"/>
              <a:gd name="connsiteY5" fmla="*/ 427656 h 4472939"/>
              <a:gd name="connsiteX6" fmla="*/ 427836 w 3372230"/>
              <a:gd name="connsiteY6" fmla="*/ -398 h 4472939"/>
              <a:gd name="connsiteX7" fmla="*/ 1665038 w 3372230"/>
              <a:gd name="connsiteY7" fmla="*/ -398 h 4472939"/>
              <a:gd name="connsiteX8" fmla="*/ 1782672 w 3372230"/>
              <a:gd name="connsiteY8" fmla="*/ 80089 h 4472939"/>
              <a:gd name="connsiteX9" fmla="*/ 1833726 w 3372230"/>
              <a:gd name="connsiteY9" fmla="*/ 212105 h 4472939"/>
              <a:gd name="connsiteX10" fmla="*/ 1951359 w 3372230"/>
              <a:gd name="connsiteY10" fmla="*/ 292591 h 4472939"/>
              <a:gd name="connsiteX11" fmla="*/ 2985394 w 3372230"/>
              <a:gd name="connsiteY11" fmla="*/ 292591 h 4472939"/>
              <a:gd name="connsiteX12" fmla="*/ 3372013 w 3372230"/>
              <a:gd name="connsiteY12" fmla="*/ 678830 h 4472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72230" h="4472939">
                <a:moveTo>
                  <a:pt x="3372013" y="678830"/>
                </a:moveTo>
                <a:lnTo>
                  <a:pt x="3372013" y="4044489"/>
                </a:lnTo>
                <a:cubicBezTo>
                  <a:pt x="3371337" y="4280614"/>
                  <a:pt x="3180085" y="4471866"/>
                  <a:pt x="2943960" y="4472542"/>
                </a:cubicBezTo>
                <a:lnTo>
                  <a:pt x="427836" y="4472542"/>
                </a:lnTo>
                <a:cubicBezTo>
                  <a:pt x="191711" y="4471866"/>
                  <a:pt x="459" y="4280614"/>
                  <a:pt x="-218" y="4044489"/>
                </a:cubicBezTo>
                <a:lnTo>
                  <a:pt x="-218" y="427656"/>
                </a:lnTo>
                <a:cubicBezTo>
                  <a:pt x="459" y="191531"/>
                  <a:pt x="191711" y="278"/>
                  <a:pt x="427836" y="-398"/>
                </a:cubicBezTo>
                <a:lnTo>
                  <a:pt x="1665038" y="-398"/>
                </a:lnTo>
                <a:cubicBezTo>
                  <a:pt x="1717092" y="-398"/>
                  <a:pt x="1763812" y="31568"/>
                  <a:pt x="1782672" y="80089"/>
                </a:cubicBezTo>
                <a:lnTo>
                  <a:pt x="1833726" y="212105"/>
                </a:lnTo>
                <a:cubicBezTo>
                  <a:pt x="1852585" y="260625"/>
                  <a:pt x="1899305" y="292591"/>
                  <a:pt x="1951359" y="292591"/>
                </a:cubicBezTo>
                <a:lnTo>
                  <a:pt x="2985394" y="292591"/>
                </a:lnTo>
                <a:cubicBezTo>
                  <a:pt x="3198773" y="292591"/>
                  <a:pt x="3371804" y="465451"/>
                  <a:pt x="3372013" y="678830"/>
                </a:cubicBezTo>
                <a:close/>
              </a:path>
            </a:pathLst>
          </a:custGeom>
          <a:solidFill>
            <a:schemeClr val="accent2">
              <a:alpha val="94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1" name="Graphic 18">
            <a:extLst>
              <a:ext uri="{FF2B5EF4-FFF2-40B4-BE49-F238E27FC236}">
                <a16:creationId xmlns:a16="http://schemas.microsoft.com/office/drawing/2014/main" id="{44BE9E4E-A837-B06B-65DD-F6FF4E68CB28}"/>
              </a:ext>
            </a:extLst>
          </p:cNvPr>
          <p:cNvSpPr/>
          <p:nvPr/>
        </p:nvSpPr>
        <p:spPr>
          <a:xfrm>
            <a:off x="6714596" y="5630333"/>
            <a:ext cx="5268912" cy="6988705"/>
          </a:xfrm>
          <a:custGeom>
            <a:avLst/>
            <a:gdLst>
              <a:gd name="connsiteX0" fmla="*/ 3372013 w 3372230"/>
              <a:gd name="connsiteY0" fmla="*/ 678830 h 4472939"/>
              <a:gd name="connsiteX1" fmla="*/ 3372013 w 3372230"/>
              <a:gd name="connsiteY1" fmla="*/ 4044489 h 4472939"/>
              <a:gd name="connsiteX2" fmla="*/ 2943960 w 3372230"/>
              <a:gd name="connsiteY2" fmla="*/ 4472542 h 4472939"/>
              <a:gd name="connsiteX3" fmla="*/ 427836 w 3372230"/>
              <a:gd name="connsiteY3" fmla="*/ 4472542 h 4472939"/>
              <a:gd name="connsiteX4" fmla="*/ -218 w 3372230"/>
              <a:gd name="connsiteY4" fmla="*/ 4044489 h 4472939"/>
              <a:gd name="connsiteX5" fmla="*/ -218 w 3372230"/>
              <a:gd name="connsiteY5" fmla="*/ 427656 h 4472939"/>
              <a:gd name="connsiteX6" fmla="*/ 427836 w 3372230"/>
              <a:gd name="connsiteY6" fmla="*/ -398 h 4472939"/>
              <a:gd name="connsiteX7" fmla="*/ 1665038 w 3372230"/>
              <a:gd name="connsiteY7" fmla="*/ -398 h 4472939"/>
              <a:gd name="connsiteX8" fmla="*/ 1782672 w 3372230"/>
              <a:gd name="connsiteY8" fmla="*/ 80089 h 4472939"/>
              <a:gd name="connsiteX9" fmla="*/ 1833726 w 3372230"/>
              <a:gd name="connsiteY9" fmla="*/ 212105 h 4472939"/>
              <a:gd name="connsiteX10" fmla="*/ 1951359 w 3372230"/>
              <a:gd name="connsiteY10" fmla="*/ 292591 h 4472939"/>
              <a:gd name="connsiteX11" fmla="*/ 2985394 w 3372230"/>
              <a:gd name="connsiteY11" fmla="*/ 292591 h 4472939"/>
              <a:gd name="connsiteX12" fmla="*/ 3372013 w 3372230"/>
              <a:gd name="connsiteY12" fmla="*/ 678830 h 4472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72230" h="4472939">
                <a:moveTo>
                  <a:pt x="3372013" y="678830"/>
                </a:moveTo>
                <a:lnTo>
                  <a:pt x="3372013" y="4044489"/>
                </a:lnTo>
                <a:cubicBezTo>
                  <a:pt x="3371337" y="4280614"/>
                  <a:pt x="3180085" y="4471866"/>
                  <a:pt x="2943960" y="4472542"/>
                </a:cubicBezTo>
                <a:lnTo>
                  <a:pt x="427836" y="4472542"/>
                </a:lnTo>
                <a:cubicBezTo>
                  <a:pt x="191711" y="4471866"/>
                  <a:pt x="459" y="4280614"/>
                  <a:pt x="-218" y="4044489"/>
                </a:cubicBezTo>
                <a:lnTo>
                  <a:pt x="-218" y="427656"/>
                </a:lnTo>
                <a:cubicBezTo>
                  <a:pt x="459" y="191531"/>
                  <a:pt x="191711" y="278"/>
                  <a:pt x="427836" y="-398"/>
                </a:cubicBezTo>
                <a:lnTo>
                  <a:pt x="1665038" y="-398"/>
                </a:lnTo>
                <a:cubicBezTo>
                  <a:pt x="1717092" y="-398"/>
                  <a:pt x="1763812" y="31568"/>
                  <a:pt x="1782672" y="80089"/>
                </a:cubicBezTo>
                <a:lnTo>
                  <a:pt x="1833726" y="212105"/>
                </a:lnTo>
                <a:cubicBezTo>
                  <a:pt x="1852585" y="260625"/>
                  <a:pt x="1899305" y="292591"/>
                  <a:pt x="1951359" y="292591"/>
                </a:cubicBezTo>
                <a:lnTo>
                  <a:pt x="2985394" y="292591"/>
                </a:lnTo>
                <a:cubicBezTo>
                  <a:pt x="3198773" y="292591"/>
                  <a:pt x="3371804" y="465451"/>
                  <a:pt x="3372013" y="678830"/>
                </a:cubicBezTo>
                <a:close/>
              </a:path>
            </a:pathLst>
          </a:custGeom>
          <a:solidFill>
            <a:schemeClr val="accent5">
              <a:alpha val="94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2" name="Graphic 18">
            <a:extLst>
              <a:ext uri="{FF2B5EF4-FFF2-40B4-BE49-F238E27FC236}">
                <a16:creationId xmlns:a16="http://schemas.microsoft.com/office/drawing/2014/main" id="{9929D5B9-316E-6826-2FF4-4B5A66284310}"/>
              </a:ext>
            </a:extLst>
          </p:cNvPr>
          <p:cNvSpPr/>
          <p:nvPr/>
        </p:nvSpPr>
        <p:spPr>
          <a:xfrm>
            <a:off x="12398904" y="5630333"/>
            <a:ext cx="5268912" cy="6988705"/>
          </a:xfrm>
          <a:custGeom>
            <a:avLst/>
            <a:gdLst>
              <a:gd name="connsiteX0" fmla="*/ 3372013 w 3372230"/>
              <a:gd name="connsiteY0" fmla="*/ 678830 h 4472939"/>
              <a:gd name="connsiteX1" fmla="*/ 3372013 w 3372230"/>
              <a:gd name="connsiteY1" fmla="*/ 4044489 h 4472939"/>
              <a:gd name="connsiteX2" fmla="*/ 2943960 w 3372230"/>
              <a:gd name="connsiteY2" fmla="*/ 4472542 h 4472939"/>
              <a:gd name="connsiteX3" fmla="*/ 427836 w 3372230"/>
              <a:gd name="connsiteY3" fmla="*/ 4472542 h 4472939"/>
              <a:gd name="connsiteX4" fmla="*/ -218 w 3372230"/>
              <a:gd name="connsiteY4" fmla="*/ 4044489 h 4472939"/>
              <a:gd name="connsiteX5" fmla="*/ -218 w 3372230"/>
              <a:gd name="connsiteY5" fmla="*/ 427656 h 4472939"/>
              <a:gd name="connsiteX6" fmla="*/ 427836 w 3372230"/>
              <a:gd name="connsiteY6" fmla="*/ -398 h 4472939"/>
              <a:gd name="connsiteX7" fmla="*/ 1665038 w 3372230"/>
              <a:gd name="connsiteY7" fmla="*/ -398 h 4472939"/>
              <a:gd name="connsiteX8" fmla="*/ 1782672 w 3372230"/>
              <a:gd name="connsiteY8" fmla="*/ 80089 h 4472939"/>
              <a:gd name="connsiteX9" fmla="*/ 1833726 w 3372230"/>
              <a:gd name="connsiteY9" fmla="*/ 212105 h 4472939"/>
              <a:gd name="connsiteX10" fmla="*/ 1951359 w 3372230"/>
              <a:gd name="connsiteY10" fmla="*/ 292591 h 4472939"/>
              <a:gd name="connsiteX11" fmla="*/ 2985394 w 3372230"/>
              <a:gd name="connsiteY11" fmla="*/ 292591 h 4472939"/>
              <a:gd name="connsiteX12" fmla="*/ 3372013 w 3372230"/>
              <a:gd name="connsiteY12" fmla="*/ 678830 h 4472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72230" h="4472939">
                <a:moveTo>
                  <a:pt x="3372013" y="678830"/>
                </a:moveTo>
                <a:lnTo>
                  <a:pt x="3372013" y="4044489"/>
                </a:lnTo>
                <a:cubicBezTo>
                  <a:pt x="3371337" y="4280614"/>
                  <a:pt x="3180085" y="4471866"/>
                  <a:pt x="2943960" y="4472542"/>
                </a:cubicBezTo>
                <a:lnTo>
                  <a:pt x="427836" y="4472542"/>
                </a:lnTo>
                <a:cubicBezTo>
                  <a:pt x="191711" y="4471866"/>
                  <a:pt x="459" y="4280614"/>
                  <a:pt x="-218" y="4044489"/>
                </a:cubicBezTo>
                <a:lnTo>
                  <a:pt x="-218" y="427656"/>
                </a:lnTo>
                <a:cubicBezTo>
                  <a:pt x="459" y="191531"/>
                  <a:pt x="191711" y="278"/>
                  <a:pt x="427836" y="-398"/>
                </a:cubicBezTo>
                <a:lnTo>
                  <a:pt x="1665038" y="-398"/>
                </a:lnTo>
                <a:cubicBezTo>
                  <a:pt x="1717092" y="-398"/>
                  <a:pt x="1763812" y="31568"/>
                  <a:pt x="1782672" y="80089"/>
                </a:cubicBezTo>
                <a:lnTo>
                  <a:pt x="1833726" y="212105"/>
                </a:lnTo>
                <a:cubicBezTo>
                  <a:pt x="1852585" y="260625"/>
                  <a:pt x="1899305" y="292591"/>
                  <a:pt x="1951359" y="292591"/>
                </a:cubicBezTo>
                <a:lnTo>
                  <a:pt x="2985394" y="292591"/>
                </a:lnTo>
                <a:cubicBezTo>
                  <a:pt x="3198773" y="292591"/>
                  <a:pt x="3371804" y="465451"/>
                  <a:pt x="3372013" y="678830"/>
                </a:cubicBezTo>
                <a:close/>
              </a:path>
            </a:pathLst>
          </a:custGeom>
          <a:solidFill>
            <a:schemeClr val="accent1">
              <a:alpha val="94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3" name="Graphic 18">
            <a:extLst>
              <a:ext uri="{FF2B5EF4-FFF2-40B4-BE49-F238E27FC236}">
                <a16:creationId xmlns:a16="http://schemas.microsoft.com/office/drawing/2014/main" id="{22234FC4-2A77-BEBC-3773-7C96F64DD87D}"/>
              </a:ext>
            </a:extLst>
          </p:cNvPr>
          <p:cNvSpPr/>
          <p:nvPr/>
        </p:nvSpPr>
        <p:spPr>
          <a:xfrm>
            <a:off x="18083213" y="5630333"/>
            <a:ext cx="5268912" cy="6988705"/>
          </a:xfrm>
          <a:custGeom>
            <a:avLst/>
            <a:gdLst>
              <a:gd name="connsiteX0" fmla="*/ 3372013 w 3372230"/>
              <a:gd name="connsiteY0" fmla="*/ 678830 h 4472939"/>
              <a:gd name="connsiteX1" fmla="*/ 3372013 w 3372230"/>
              <a:gd name="connsiteY1" fmla="*/ 4044489 h 4472939"/>
              <a:gd name="connsiteX2" fmla="*/ 2943960 w 3372230"/>
              <a:gd name="connsiteY2" fmla="*/ 4472542 h 4472939"/>
              <a:gd name="connsiteX3" fmla="*/ 427836 w 3372230"/>
              <a:gd name="connsiteY3" fmla="*/ 4472542 h 4472939"/>
              <a:gd name="connsiteX4" fmla="*/ -218 w 3372230"/>
              <a:gd name="connsiteY4" fmla="*/ 4044489 h 4472939"/>
              <a:gd name="connsiteX5" fmla="*/ -218 w 3372230"/>
              <a:gd name="connsiteY5" fmla="*/ 427656 h 4472939"/>
              <a:gd name="connsiteX6" fmla="*/ 427836 w 3372230"/>
              <a:gd name="connsiteY6" fmla="*/ -398 h 4472939"/>
              <a:gd name="connsiteX7" fmla="*/ 1665038 w 3372230"/>
              <a:gd name="connsiteY7" fmla="*/ -398 h 4472939"/>
              <a:gd name="connsiteX8" fmla="*/ 1782672 w 3372230"/>
              <a:gd name="connsiteY8" fmla="*/ 80089 h 4472939"/>
              <a:gd name="connsiteX9" fmla="*/ 1833726 w 3372230"/>
              <a:gd name="connsiteY9" fmla="*/ 212105 h 4472939"/>
              <a:gd name="connsiteX10" fmla="*/ 1951359 w 3372230"/>
              <a:gd name="connsiteY10" fmla="*/ 292591 h 4472939"/>
              <a:gd name="connsiteX11" fmla="*/ 2985394 w 3372230"/>
              <a:gd name="connsiteY11" fmla="*/ 292591 h 4472939"/>
              <a:gd name="connsiteX12" fmla="*/ 3372013 w 3372230"/>
              <a:gd name="connsiteY12" fmla="*/ 678830 h 4472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72230" h="4472939">
                <a:moveTo>
                  <a:pt x="3372013" y="678830"/>
                </a:moveTo>
                <a:lnTo>
                  <a:pt x="3372013" y="4044489"/>
                </a:lnTo>
                <a:cubicBezTo>
                  <a:pt x="3371337" y="4280614"/>
                  <a:pt x="3180085" y="4471866"/>
                  <a:pt x="2943960" y="4472542"/>
                </a:cubicBezTo>
                <a:lnTo>
                  <a:pt x="427836" y="4472542"/>
                </a:lnTo>
                <a:cubicBezTo>
                  <a:pt x="191711" y="4471866"/>
                  <a:pt x="459" y="4280614"/>
                  <a:pt x="-218" y="4044489"/>
                </a:cubicBezTo>
                <a:lnTo>
                  <a:pt x="-218" y="427656"/>
                </a:lnTo>
                <a:cubicBezTo>
                  <a:pt x="459" y="191531"/>
                  <a:pt x="191711" y="278"/>
                  <a:pt x="427836" y="-398"/>
                </a:cubicBezTo>
                <a:lnTo>
                  <a:pt x="1665038" y="-398"/>
                </a:lnTo>
                <a:cubicBezTo>
                  <a:pt x="1717092" y="-398"/>
                  <a:pt x="1763812" y="31568"/>
                  <a:pt x="1782672" y="80089"/>
                </a:cubicBezTo>
                <a:lnTo>
                  <a:pt x="1833726" y="212105"/>
                </a:lnTo>
                <a:cubicBezTo>
                  <a:pt x="1852585" y="260625"/>
                  <a:pt x="1899305" y="292591"/>
                  <a:pt x="1951359" y="292591"/>
                </a:cubicBezTo>
                <a:lnTo>
                  <a:pt x="2985394" y="292591"/>
                </a:lnTo>
                <a:cubicBezTo>
                  <a:pt x="3198773" y="292591"/>
                  <a:pt x="3371804" y="465451"/>
                  <a:pt x="3372013" y="678830"/>
                </a:cubicBezTo>
                <a:close/>
              </a:path>
            </a:pathLst>
          </a:custGeom>
          <a:solidFill>
            <a:schemeClr val="accent6">
              <a:alpha val="94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BFEA88A-270A-B435-75E4-DD42C14C846F}"/>
              </a:ext>
            </a:extLst>
          </p:cNvPr>
          <p:cNvSpPr txBox="1"/>
          <p:nvPr/>
        </p:nvSpPr>
        <p:spPr>
          <a:xfrm>
            <a:off x="1028703" y="9124685"/>
            <a:ext cx="52689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/>
            <a:r>
              <a:rPr lang="en-US" sz="6600"/>
              <a:t>Growth</a:t>
            </a:r>
            <a:endParaRPr lang="id-ID" sz="66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B43D22A-AF1D-1C5C-6C31-850E90F2052E}"/>
              </a:ext>
            </a:extLst>
          </p:cNvPr>
          <p:cNvSpPr txBox="1"/>
          <p:nvPr/>
        </p:nvSpPr>
        <p:spPr>
          <a:xfrm>
            <a:off x="1030288" y="10439559"/>
            <a:ext cx="526732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/>
            <a:r>
              <a:rPr lang="en-US" sz="2800">
                <a:solidFill>
                  <a:schemeClr val="tx1">
                    <a:alpha val="90000"/>
                  </a:schemeClr>
                </a:solidFill>
              </a:rPr>
              <a:t>Committed to the </a:t>
            </a:r>
            <a:br>
              <a:rPr lang="en-US" sz="2800">
                <a:solidFill>
                  <a:schemeClr val="tx1">
                    <a:alpha val="90000"/>
                  </a:schemeClr>
                </a:solidFill>
              </a:rPr>
            </a:br>
            <a:r>
              <a:rPr lang="en-US" sz="2800">
                <a:solidFill>
                  <a:schemeClr val="tx1">
                    <a:alpha val="90000"/>
                  </a:schemeClr>
                </a:solidFill>
              </a:rPr>
              <a:t>financial growth of </a:t>
            </a:r>
            <a:br>
              <a:rPr lang="en-US" sz="2800">
                <a:solidFill>
                  <a:schemeClr val="tx1">
                    <a:alpha val="90000"/>
                  </a:schemeClr>
                </a:solidFill>
              </a:rPr>
            </a:br>
            <a:r>
              <a:rPr lang="en-US" sz="2800">
                <a:solidFill>
                  <a:schemeClr val="tx1">
                    <a:alpha val="90000"/>
                  </a:schemeClr>
                </a:solidFill>
              </a:rPr>
              <a:t>our customers.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6A9E09F-5B1A-5158-B0E7-6C2F51BA8E48}"/>
              </a:ext>
            </a:extLst>
          </p:cNvPr>
          <p:cNvSpPr txBox="1"/>
          <p:nvPr/>
        </p:nvSpPr>
        <p:spPr>
          <a:xfrm>
            <a:off x="6713011" y="9124685"/>
            <a:ext cx="52689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/>
            <a:r>
              <a:rPr lang="en-US" sz="6600"/>
              <a:t>Trust</a:t>
            </a:r>
            <a:endParaRPr lang="id-ID" sz="66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484A148-7634-6907-40AD-86C3D06C8BE0}"/>
              </a:ext>
            </a:extLst>
          </p:cNvPr>
          <p:cNvSpPr txBox="1"/>
          <p:nvPr/>
        </p:nvSpPr>
        <p:spPr>
          <a:xfrm>
            <a:off x="6714596" y="10439559"/>
            <a:ext cx="526732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/>
            <a:r>
              <a:rPr lang="en-US" sz="2800">
                <a:solidFill>
                  <a:schemeClr val="tx1">
                    <a:alpha val="90000"/>
                  </a:schemeClr>
                </a:solidFill>
              </a:rPr>
              <a:t>Building trust through transparency and </a:t>
            </a:r>
          </a:p>
          <a:p>
            <a:pPr marL="355600"/>
            <a:r>
              <a:rPr lang="en-US" sz="2800">
                <a:solidFill>
                  <a:schemeClr val="tx1">
                    <a:alpha val="90000"/>
                  </a:schemeClr>
                </a:solidFill>
              </a:rPr>
              <a:t>reliability.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51F1CC9-B581-6361-DCC1-02894DF6921C}"/>
              </a:ext>
            </a:extLst>
          </p:cNvPr>
          <p:cNvSpPr txBox="1"/>
          <p:nvPr/>
        </p:nvSpPr>
        <p:spPr>
          <a:xfrm>
            <a:off x="12398905" y="9124685"/>
            <a:ext cx="52689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/>
            <a:r>
              <a:rPr lang="en-US" sz="6600">
                <a:solidFill>
                  <a:schemeClr val="bg1"/>
                </a:solidFill>
              </a:rPr>
              <a:t>Security</a:t>
            </a:r>
            <a:endParaRPr lang="id-ID" sz="660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E2FC970-D9E4-3169-C5D9-F060C05FEDCC}"/>
              </a:ext>
            </a:extLst>
          </p:cNvPr>
          <p:cNvSpPr txBox="1"/>
          <p:nvPr/>
        </p:nvSpPr>
        <p:spPr>
          <a:xfrm>
            <a:off x="12400490" y="10439559"/>
            <a:ext cx="526732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/>
            <a:r>
              <a:rPr lang="en-US" sz="2800">
                <a:solidFill>
                  <a:schemeClr val="bg1">
                    <a:alpha val="90000"/>
                  </a:schemeClr>
                </a:solidFill>
              </a:rPr>
              <a:t>Ensuring the highest</a:t>
            </a:r>
          </a:p>
          <a:p>
            <a:pPr marL="355600"/>
            <a:r>
              <a:rPr lang="en-US" sz="2800">
                <a:solidFill>
                  <a:schemeClr val="bg1">
                    <a:alpha val="90000"/>
                  </a:schemeClr>
                </a:solidFill>
              </a:rPr>
              <a:t>level of security for </a:t>
            </a:r>
          </a:p>
          <a:p>
            <a:pPr marL="355600"/>
            <a:r>
              <a:rPr lang="en-US" sz="2800">
                <a:solidFill>
                  <a:schemeClr val="bg1">
                    <a:alpha val="90000"/>
                  </a:schemeClr>
                </a:solidFill>
              </a:rPr>
              <a:t>all our services.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7FD296E-9E3C-88B7-A451-87DF3D4AF9AD}"/>
              </a:ext>
            </a:extLst>
          </p:cNvPr>
          <p:cNvSpPr txBox="1"/>
          <p:nvPr/>
        </p:nvSpPr>
        <p:spPr>
          <a:xfrm>
            <a:off x="18083213" y="9124685"/>
            <a:ext cx="52689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/>
            <a:r>
              <a:rPr lang="en-US" sz="6600"/>
              <a:t>People</a:t>
            </a:r>
            <a:endParaRPr lang="id-ID" sz="660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5056735-0C64-037B-8F9E-9CE7D584E7FC}"/>
              </a:ext>
            </a:extLst>
          </p:cNvPr>
          <p:cNvSpPr txBox="1"/>
          <p:nvPr/>
        </p:nvSpPr>
        <p:spPr>
          <a:xfrm>
            <a:off x="18084798" y="10439559"/>
            <a:ext cx="526732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/>
            <a:r>
              <a:rPr lang="en-US" sz="2800">
                <a:solidFill>
                  <a:schemeClr val="tx1">
                    <a:alpha val="90000"/>
                  </a:schemeClr>
                </a:solidFill>
              </a:rPr>
              <a:t>Promoting financial </a:t>
            </a:r>
          </a:p>
          <a:p>
            <a:pPr marL="355600"/>
            <a:r>
              <a:rPr lang="en-US" sz="2800">
                <a:solidFill>
                  <a:schemeClr val="tx1">
                    <a:alpha val="90000"/>
                  </a:schemeClr>
                </a:solidFill>
              </a:rPr>
              <a:t>well-being and </a:t>
            </a:r>
          </a:p>
          <a:p>
            <a:pPr marL="355600"/>
            <a:r>
              <a:rPr lang="en-US" sz="2800">
                <a:solidFill>
                  <a:schemeClr val="tx1">
                    <a:alpha val="90000"/>
                  </a:schemeClr>
                </a:solidFill>
              </a:rPr>
              <a:t>happiness..</a:t>
            </a:r>
          </a:p>
        </p:txBody>
      </p:sp>
      <p:pic>
        <p:nvPicPr>
          <p:cNvPr id="38" name="Graphic 37" descr="Badge Tick with solid fill">
            <a:extLst>
              <a:ext uri="{FF2B5EF4-FFF2-40B4-BE49-F238E27FC236}">
                <a16:creationId xmlns:a16="http://schemas.microsoft.com/office/drawing/2014/main" id="{3E010D6B-4512-C430-C536-99CD0A3CAB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09605" y="7083820"/>
            <a:ext cx="1833987" cy="1833987"/>
          </a:xfrm>
          <a:prstGeom prst="rect">
            <a:avLst/>
          </a:prstGeom>
        </p:spPr>
      </p:pic>
      <p:pic>
        <p:nvPicPr>
          <p:cNvPr id="40" name="Graphic 39" descr="Lock with solid fill">
            <a:extLst>
              <a:ext uri="{FF2B5EF4-FFF2-40B4-BE49-F238E27FC236}">
                <a16:creationId xmlns:a16="http://schemas.microsoft.com/office/drawing/2014/main" id="{8E5360AF-0E37-F7DA-B563-849D5E9ED0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570081" y="7083820"/>
            <a:ext cx="1833987" cy="1833987"/>
          </a:xfrm>
          <a:prstGeom prst="rect">
            <a:avLst/>
          </a:prstGeom>
        </p:spPr>
      </p:pic>
      <p:pic>
        <p:nvPicPr>
          <p:cNvPr id="44" name="Graphic 43" descr="Upward trend with solid fill">
            <a:extLst>
              <a:ext uri="{FF2B5EF4-FFF2-40B4-BE49-F238E27FC236}">
                <a16:creationId xmlns:a16="http://schemas.microsoft.com/office/drawing/2014/main" id="{223E5B3E-5059-B724-E3B0-259C7C3B43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22069" y="7083820"/>
            <a:ext cx="1833987" cy="183398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45D97B18-4A79-C145-9A6E-CD2B98DFF4AC}"/>
              </a:ext>
            </a:extLst>
          </p:cNvPr>
          <p:cNvSpPr txBox="1"/>
          <p:nvPr/>
        </p:nvSpPr>
        <p:spPr>
          <a:xfrm>
            <a:off x="18973800" y="941388"/>
            <a:ext cx="45206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800">
                <a:solidFill>
                  <a:schemeClr val="bg1"/>
                </a:solidFill>
              </a:rPr>
              <a:t>Building Trust </a:t>
            </a:r>
          </a:p>
          <a:p>
            <a:pPr algn="r"/>
            <a:r>
              <a:rPr lang="fr-FR" sz="2800">
                <a:solidFill>
                  <a:schemeClr val="bg1"/>
                </a:solidFill>
              </a:rPr>
              <a:t>Inspiring Growth</a:t>
            </a:r>
            <a:endParaRPr lang="id-ID" sz="2800">
              <a:solidFill>
                <a:schemeClr val="bg1"/>
              </a:solidFill>
            </a:endParaRPr>
          </a:p>
        </p:txBody>
      </p:sp>
      <p:pic>
        <p:nvPicPr>
          <p:cNvPr id="3" name="Graphic 2" descr="Group of men with solid fill">
            <a:extLst>
              <a:ext uri="{FF2B5EF4-FFF2-40B4-BE49-F238E27FC236}">
                <a16:creationId xmlns:a16="http://schemas.microsoft.com/office/drawing/2014/main" id="{E6314604-C5E0-469E-E834-FE295AE4AF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377703" y="7083820"/>
            <a:ext cx="1833987" cy="183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57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489CD79C-C884-EBF5-7E09-C2BC6B8CD2F4}"/>
              </a:ext>
            </a:extLst>
          </p:cNvPr>
          <p:cNvSpPr txBox="1"/>
          <p:nvPr/>
        </p:nvSpPr>
        <p:spPr>
          <a:xfrm>
            <a:off x="1064859" y="2040373"/>
            <a:ext cx="2228726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>
                <a:latin typeface="+mj-lt"/>
              </a:rPr>
              <a:t>Exploring Market</a:t>
            </a:r>
          </a:p>
          <a:p>
            <a:pPr algn="ctr"/>
            <a:r>
              <a:rPr lang="en-US" sz="9600">
                <a:latin typeface="+mj-lt"/>
              </a:rPr>
              <a:t>Opportunities</a:t>
            </a:r>
            <a:endParaRPr lang="id-ID" sz="9600">
              <a:latin typeface="+mj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F16F46D-43E2-6478-5367-35020731F874}"/>
              </a:ext>
            </a:extLst>
          </p:cNvPr>
          <p:cNvGrpSpPr/>
          <p:nvPr/>
        </p:nvGrpSpPr>
        <p:grpSpPr>
          <a:xfrm>
            <a:off x="1030288" y="985979"/>
            <a:ext cx="3905778" cy="954107"/>
            <a:chOff x="1805940" y="808293"/>
            <a:chExt cx="3905778" cy="954107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1CB0C5E6-FAE9-F7FD-8FBB-F423EAB3D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5940" y="923722"/>
              <a:ext cx="889952" cy="75303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96A5CCE-B433-BF21-42F5-DBA415BE42A8}"/>
                </a:ext>
              </a:extLst>
            </p:cNvPr>
            <p:cNvSpPr txBox="1"/>
            <p:nvPr/>
          </p:nvSpPr>
          <p:spPr>
            <a:xfrm>
              <a:off x="2903219" y="808293"/>
              <a:ext cx="280849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/>
                <a:t>North Bank</a:t>
              </a:r>
            </a:p>
            <a:p>
              <a:r>
                <a:rPr lang="en-US" sz="2800" b="1"/>
                <a:t>Finance</a:t>
              </a:r>
              <a:endParaRPr lang="id-ID" sz="2800" b="1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082C6CB4-3414-469A-22D6-3ECFA9769BB4}"/>
              </a:ext>
            </a:extLst>
          </p:cNvPr>
          <p:cNvSpPr txBox="1"/>
          <p:nvPr/>
        </p:nvSpPr>
        <p:spPr>
          <a:xfrm>
            <a:off x="6969785" y="10367576"/>
            <a:ext cx="35966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800" b="1">
                <a:solidFill>
                  <a:schemeClr val="accent2"/>
                </a:solidFill>
              </a:rPr>
              <a:t>$2 trillion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4261A74-2738-7E8B-F719-9100FDA8D478}"/>
              </a:ext>
            </a:extLst>
          </p:cNvPr>
          <p:cNvSpPr txBox="1"/>
          <p:nvPr/>
        </p:nvSpPr>
        <p:spPr>
          <a:xfrm>
            <a:off x="7055096" y="11198573"/>
            <a:ext cx="351130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global fintech market by 2025</a:t>
            </a:r>
            <a:endParaRPr lang="id-ID" sz="2800">
              <a:solidFill>
                <a:schemeClr val="bg1"/>
              </a:solidFill>
            </a:endParaRPr>
          </a:p>
        </p:txBody>
      </p:sp>
      <p:pic>
        <p:nvPicPr>
          <p:cNvPr id="57" name="Graphic 56" descr="Bar graph with upward trend with solid fill">
            <a:extLst>
              <a:ext uri="{FF2B5EF4-FFF2-40B4-BE49-F238E27FC236}">
                <a16:creationId xmlns:a16="http://schemas.microsoft.com/office/drawing/2014/main" id="{65304B40-0DB8-DFEA-833A-BB70DF94CD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67711" y="10284173"/>
            <a:ext cx="914400" cy="91440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3D7D35AB-B9DD-EB44-9EA2-0FB91FE73716}"/>
              </a:ext>
            </a:extLst>
          </p:cNvPr>
          <p:cNvSpPr txBox="1"/>
          <p:nvPr/>
        </p:nvSpPr>
        <p:spPr>
          <a:xfrm>
            <a:off x="12582111" y="10367576"/>
            <a:ext cx="25054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>
                <a:solidFill>
                  <a:schemeClr val="accent1"/>
                </a:solidFill>
              </a:rPr>
              <a:t>Trends</a:t>
            </a:r>
            <a:endParaRPr lang="id-ID" sz="4800" b="1">
              <a:solidFill>
                <a:schemeClr val="accent1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55AC7AA-B81A-E6E3-AFBC-9CE2A6A73F09}"/>
              </a:ext>
            </a:extLst>
          </p:cNvPr>
          <p:cNvSpPr txBox="1"/>
          <p:nvPr/>
        </p:nvSpPr>
        <p:spPr>
          <a:xfrm>
            <a:off x="11702222" y="11198573"/>
            <a:ext cx="351130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Increasing mobile banking usage</a:t>
            </a:r>
            <a:endParaRPr lang="id-ID" sz="2800">
              <a:solidFill>
                <a:schemeClr val="bg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8DFAF0E-8CA3-CC77-259C-17E6472D679B}"/>
              </a:ext>
            </a:extLst>
          </p:cNvPr>
          <p:cNvSpPr txBox="1"/>
          <p:nvPr/>
        </p:nvSpPr>
        <p:spPr>
          <a:xfrm>
            <a:off x="18973800" y="941388"/>
            <a:ext cx="45206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800"/>
              <a:t>Building Trust </a:t>
            </a:r>
          </a:p>
          <a:p>
            <a:pPr algn="r"/>
            <a:r>
              <a:rPr lang="fr-FR" sz="2800"/>
              <a:t>Inspiring Growth</a:t>
            </a:r>
            <a:endParaRPr lang="id-ID" sz="28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5E5744-CAB1-7213-7272-C71E950A49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69241B0-C57D-B56E-1CB9-DFC1D7930E5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6A3F020-4B51-1FDC-A7B5-F7D53E3B31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32327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2">
      <a:dk1>
        <a:srgbClr val="151515"/>
      </a:dk1>
      <a:lt1>
        <a:sysClr val="window" lastClr="FFFFFF"/>
      </a:lt1>
      <a:dk2>
        <a:srgbClr val="151515"/>
      </a:dk2>
      <a:lt2>
        <a:srgbClr val="F2F7F7"/>
      </a:lt2>
      <a:accent1>
        <a:srgbClr val="003D31"/>
      </a:accent1>
      <a:accent2>
        <a:srgbClr val="F0FF3D"/>
      </a:accent2>
      <a:accent3>
        <a:srgbClr val="FC5B31"/>
      </a:accent3>
      <a:accent4>
        <a:srgbClr val="D29AF6"/>
      </a:accent4>
      <a:accent5>
        <a:srgbClr val="C0D8D7"/>
      </a:accent5>
      <a:accent6>
        <a:srgbClr val="F2F7F7"/>
      </a:accent6>
      <a:hlink>
        <a:srgbClr val="0563C1"/>
      </a:hlink>
      <a:folHlink>
        <a:srgbClr val="954F72"/>
      </a:folHlink>
    </a:clrScheme>
    <a:fontScheme name="Manrope">
      <a:majorFont>
        <a:latin typeface="Manrope Medium"/>
        <a:ea typeface=""/>
        <a:cs typeface=""/>
      </a:majorFont>
      <a:minorFont>
        <a:latin typeface="Manrope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1752</TotalTime>
  <Words>1172</Words>
  <Application>Microsoft Office PowerPoint</Application>
  <PresentationFormat>Custom</PresentationFormat>
  <Paragraphs>337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Manrope</vt:lpstr>
      <vt:lpstr>Manrope ExtraBold</vt:lpstr>
      <vt:lpstr>Manrope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nurilfikriyah</dc:creator>
  <cp:lastModifiedBy>nurilfikriyah</cp:lastModifiedBy>
  <cp:revision>24</cp:revision>
  <dcterms:created xsi:type="dcterms:W3CDTF">2024-07-08T02:07:27Z</dcterms:created>
  <dcterms:modified xsi:type="dcterms:W3CDTF">2024-07-11T11:05:29Z</dcterms:modified>
</cp:coreProperties>
</file>